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1" r:id="rId2"/>
    <p:sldId id="263" r:id="rId3"/>
    <p:sldId id="342" r:id="rId4"/>
    <p:sldId id="343" r:id="rId5"/>
    <p:sldId id="276" r:id="rId6"/>
    <p:sldId id="335" r:id="rId7"/>
    <p:sldId id="332" r:id="rId8"/>
    <p:sldId id="280" r:id="rId9"/>
    <p:sldId id="359" r:id="rId10"/>
    <p:sldId id="339" r:id="rId11"/>
    <p:sldId id="282" r:id="rId12"/>
    <p:sldId id="340" r:id="rId13"/>
    <p:sldId id="286" r:id="rId14"/>
    <p:sldId id="289" r:id="rId15"/>
    <p:sldId id="290" r:id="rId16"/>
    <p:sldId id="347" r:id="rId17"/>
    <p:sldId id="357" r:id="rId18"/>
    <p:sldId id="356" r:id="rId19"/>
    <p:sldId id="350" r:id="rId20"/>
    <p:sldId id="351" r:id="rId21"/>
    <p:sldId id="353" r:id="rId22"/>
    <p:sldId id="354" r:id="rId23"/>
    <p:sldId id="355" r:id="rId24"/>
    <p:sldId id="333" r:id="rId25"/>
  </p:sldIdLst>
  <p:sldSz cx="9144000" cy="6858000" type="screen4x3"/>
  <p:notesSz cx="6669088" cy="97742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3884"/>
    <a:srgbClr val="D00700"/>
    <a:srgbClr val="7A0300"/>
    <a:srgbClr val="000000"/>
    <a:srgbClr val="2759D7"/>
    <a:srgbClr val="0D1E47"/>
    <a:srgbClr val="3262DA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1760"/>
    </p:cViewPr>
  </p:sorterViewPr>
  <p:notesViewPr>
    <p:cSldViewPr>
      <p:cViewPr varScale="1">
        <p:scale>
          <a:sx n="79" d="100"/>
          <a:sy n="79" d="100"/>
        </p:scale>
        <p:origin x="-4008" y="-11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49516908212595E-3"/>
          <c:y val="0"/>
          <c:w val="0.96158122545715397"/>
          <c:h val="0.79273581761355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 w="258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Q 1</c:v>
                </c:pt>
                <c:pt idx="1">
                  <c:v>Q 2</c:v>
                </c:pt>
                <c:pt idx="2">
                  <c:v>Q 3</c:v>
                </c:pt>
                <c:pt idx="3">
                  <c:v>TOTAL *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206</c:v>
                </c:pt>
                <c:pt idx="1">
                  <c:v>141</c:v>
                </c:pt>
                <c:pt idx="2">
                  <c:v>200</c:v>
                </c:pt>
                <c:pt idx="3">
                  <c:v>547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3.067512077294802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80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D007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Q 1</c:v>
                </c:pt>
                <c:pt idx="1">
                  <c:v>Q 2</c:v>
                </c:pt>
                <c:pt idx="2">
                  <c:v>Q 3</c:v>
                </c:pt>
                <c:pt idx="3">
                  <c:v>TOTAL *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189</c:v>
                </c:pt>
                <c:pt idx="1">
                  <c:v>205</c:v>
                </c:pt>
                <c:pt idx="2">
                  <c:v>275</c:v>
                </c:pt>
                <c:pt idx="3">
                  <c:v>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14"/>
        <c:axId val="43357312"/>
        <c:axId val="43359232"/>
      </c:barChart>
      <c:catAx>
        <c:axId val="4335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3359232"/>
        <c:crosses val="autoZero"/>
        <c:auto val="0"/>
        <c:lblAlgn val="ctr"/>
        <c:lblOffset val="100"/>
        <c:noMultiLvlLbl val="0"/>
      </c:catAx>
      <c:valAx>
        <c:axId val="43359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357312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rgbClr val="D00700"/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3.6599753988195233E-2"/>
          <c:y val="0.12646358967784319"/>
          <c:w val="0.3813459124903722"/>
          <c:h val="7.49415061050557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28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Gross sales profit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95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Arkusz1!$A$2:$A$11</c:f>
              <c:strCache>
                <c:ptCount val="10"/>
                <c:pt idx="0">
                  <c:v>Q 2 2011</c:v>
                </c:pt>
                <c:pt idx="1">
                  <c:v>Q 3 2011</c:v>
                </c:pt>
                <c:pt idx="2">
                  <c:v>Q 4 2011</c:v>
                </c:pt>
                <c:pt idx="3">
                  <c:v>Q 1 2012</c:v>
                </c:pt>
                <c:pt idx="4">
                  <c:v>Q 2 2012</c:v>
                </c:pt>
                <c:pt idx="5">
                  <c:v>Q 3 2012</c:v>
                </c:pt>
                <c:pt idx="6">
                  <c:v>Q 4 2012</c:v>
                </c:pt>
                <c:pt idx="7">
                  <c:v>Q 1 2013</c:v>
                </c:pt>
                <c:pt idx="8">
                  <c:v>Q 2 2013</c:v>
                </c:pt>
                <c:pt idx="9">
                  <c:v>Q 3 2013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26900000</c:v>
                </c:pt>
                <c:pt idx="1">
                  <c:v>19200000</c:v>
                </c:pt>
                <c:pt idx="2">
                  <c:v>16900000</c:v>
                </c:pt>
                <c:pt idx="3">
                  <c:v>13000000</c:v>
                </c:pt>
                <c:pt idx="4">
                  <c:v>30700000</c:v>
                </c:pt>
                <c:pt idx="5">
                  <c:v>7700000</c:v>
                </c:pt>
                <c:pt idx="6">
                  <c:v>29000000</c:v>
                </c:pt>
                <c:pt idx="7">
                  <c:v>18000000</c:v>
                </c:pt>
                <c:pt idx="8">
                  <c:v>20600000</c:v>
                </c:pt>
                <c:pt idx="9">
                  <c:v>18600000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1"/>
        <c:axId val="44618112"/>
        <c:axId val="44619648"/>
      </c:barChart>
      <c:lineChart>
        <c:grouping val="stack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Gross sales margin</c:v>
                </c:pt>
              </c:strCache>
            </c:strRef>
          </c:tx>
          <c:spPr>
            <a:ln>
              <a:solidFill>
                <a:srgbClr val="003366"/>
              </a:solidFill>
            </a:ln>
          </c:spPr>
          <c:marker>
            <c:symbol val="square"/>
            <c:size val="6"/>
            <c:spPr>
              <a:solidFill>
                <a:srgbClr val="003366"/>
              </a:solidFill>
              <a:ln>
                <a:solidFill>
                  <a:srgbClr val="003366"/>
                </a:solidFill>
              </a:ln>
            </c:spPr>
          </c:marker>
          <c:dLbls>
            <c:dLbl>
              <c:idx val="0"/>
              <c:layout>
                <c:manualLayout>
                  <c:x val="-2.8359089091868895E-2"/>
                  <c:y val="-6.6750236368294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476338883829804E-2"/>
                  <c:y val="-8.4225052091717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936007990447733E-2"/>
                  <c:y val="-0.109420665277554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125895210273112E-2"/>
                  <c:y val="-9.9144596178656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740240689589094E-2"/>
                  <c:y val="-0.232321408732363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587780050501E-2"/>
                  <c:y val="-8.4747102929606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95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Arkusz1!$A$2:$A$11</c:f>
              <c:strCache>
                <c:ptCount val="10"/>
                <c:pt idx="0">
                  <c:v>Q 2 2011</c:v>
                </c:pt>
                <c:pt idx="1">
                  <c:v>Q 3 2011</c:v>
                </c:pt>
                <c:pt idx="2">
                  <c:v>Q 4 2011</c:v>
                </c:pt>
                <c:pt idx="3">
                  <c:v>Q 1 2012</c:v>
                </c:pt>
                <c:pt idx="4">
                  <c:v>Q 2 2012</c:v>
                </c:pt>
                <c:pt idx="5">
                  <c:v>Q 3 2012</c:v>
                </c:pt>
                <c:pt idx="6">
                  <c:v>Q 4 2012</c:v>
                </c:pt>
                <c:pt idx="7">
                  <c:v>Q 1 2013</c:v>
                </c:pt>
                <c:pt idx="8">
                  <c:v>Q 2 2013</c:v>
                </c:pt>
                <c:pt idx="9">
                  <c:v>Q 3 2013</c:v>
                </c:pt>
              </c:strCache>
            </c:strRef>
          </c:cat>
          <c:val>
            <c:numRef>
              <c:f>Arkusz1!$C$2:$C$11</c:f>
              <c:numCache>
                <c:formatCode>0.00</c:formatCode>
                <c:ptCount val="10"/>
                <c:pt idx="0">
                  <c:v>28.893662728249193</c:v>
                </c:pt>
                <c:pt idx="1">
                  <c:v>26.853146853146853</c:v>
                </c:pt>
                <c:pt idx="2">
                  <c:v>19.117647058823525</c:v>
                </c:pt>
                <c:pt idx="3">
                  <c:v>27.956989247311824</c:v>
                </c:pt>
                <c:pt idx="4">
                  <c:v>28.191000918273645</c:v>
                </c:pt>
                <c:pt idx="5">
                  <c:v>13.750000000000002</c:v>
                </c:pt>
                <c:pt idx="6">
                  <c:v>20.110957004160891</c:v>
                </c:pt>
                <c:pt idx="7">
                  <c:v>20.954598370197903</c:v>
                </c:pt>
                <c:pt idx="8">
                  <c:v>21.6</c:v>
                </c:pt>
                <c:pt idx="9">
                  <c:v>24.1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53568"/>
        <c:axId val="44255488"/>
      </c:lineChart>
      <c:catAx>
        <c:axId val="4425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5"/>
            </a:pPr>
            <a:endParaRPr lang="pl-PL"/>
          </a:p>
        </c:txPr>
        <c:crossAx val="44255488"/>
        <c:crosses val="autoZero"/>
        <c:auto val="1"/>
        <c:lblAlgn val="ctr"/>
        <c:lblOffset val="100"/>
        <c:noMultiLvlLbl val="0"/>
      </c:catAx>
      <c:valAx>
        <c:axId val="4425548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395"/>
            </a:pPr>
            <a:endParaRPr lang="pl-PL"/>
          </a:p>
        </c:txPr>
        <c:crossAx val="44253568"/>
        <c:crosses val="max"/>
        <c:crossBetween val="between"/>
        <c:dispUnits>
          <c:builtInUnit val="hundreds"/>
        </c:dispUnits>
      </c:valAx>
      <c:catAx>
        <c:axId val="44618112"/>
        <c:scaling>
          <c:orientation val="minMax"/>
        </c:scaling>
        <c:delete val="1"/>
        <c:axPos val="b"/>
        <c:majorTickMark val="out"/>
        <c:minorTickMark val="none"/>
        <c:tickLblPos val="nextTo"/>
        <c:crossAx val="44619648"/>
        <c:crosses val="autoZero"/>
        <c:auto val="1"/>
        <c:lblAlgn val="ctr"/>
        <c:lblOffset val="100"/>
        <c:noMultiLvlLbl val="0"/>
      </c:catAx>
      <c:valAx>
        <c:axId val="44619648"/>
        <c:scaling>
          <c:orientation val="minMax"/>
          <c:max val="35000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5"/>
            </a:pPr>
            <a:endParaRPr lang="pl-PL"/>
          </a:p>
        </c:txPr>
        <c:crossAx val="44618112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pl-PL" sz="1395" dirty="0"/>
                    <a:t>Millons</a:t>
                  </a:r>
                  <a:r>
                    <a:rPr lang="pl-PL" sz="1395" baseline="0" dirty="0"/>
                    <a:t> of zlotys</a:t>
                  </a:r>
                  <a:endParaRPr lang="pl-PL" sz="1400" dirty="0"/>
                </a:p>
              </c:rich>
            </c:tx>
          </c:dispUnitsLbl>
        </c:dispUnits>
      </c:valAx>
      <c:spPr>
        <a:noFill/>
        <a:ln w="25304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5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3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36668853893303"/>
          <c:y val="0.12171181171440698"/>
          <c:w val="0.52729757217847939"/>
          <c:h val="0.6871537741017278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2.3398150465227408E-2"/>
                  <c:y val="-3.60278004537338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244589409347009E-2"/>
                  <c:y val="-8.784732453237878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494009296964461E-3"/>
                  <c:y val="1.86193079995942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2484321799334232E-3"/>
                  <c:y val="-0.10998073482978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00606274313534E-3"/>
                  <c:y val="-2.68394091477758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5734429859484106E-3"/>
                  <c:y val="-2.52405529820358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9161198600175E-3"/>
                  <c:y val="-1.05879040259894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8220691163604512E-3"/>
                  <c:y val="-2.86795241141789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Zielona Dolina I (202 units)</c:v>
                </c:pt>
                <c:pt idx="1">
                  <c:v>Światowida (136 units)</c:v>
                </c:pt>
                <c:pt idx="2">
                  <c:v>Villa Campina - apartments (87 units)</c:v>
                </c:pt>
                <c:pt idx="3">
                  <c:v>Osiedle Centrum II in Lodz (64 units)</c:v>
                </c:pt>
                <c:pt idx="4">
                  <c:v>Lewandów buildings 3-6 (62 units)</c:v>
                </c:pt>
                <c:pt idx="5">
                  <c:v>Lewandów II 56 units</c:v>
                </c:pt>
                <c:pt idx="6">
                  <c:v>Górczewska Park 52 units</c:v>
                </c:pt>
                <c:pt idx="7">
                  <c:v>Lewandów I 26 units</c:v>
                </c:pt>
                <c:pt idx="8">
                  <c:v>Bursztynowe Osiedle 13 units</c:v>
                </c:pt>
                <c:pt idx="9">
                  <c:v>Other 5 units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</c:v>
                </c:pt>
                <c:pt idx="1">
                  <c:v>39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9</c:v>
                </c:pt>
                <c:pt idx="6">
                  <c:v>5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4274">
          <a:noFill/>
        </a:ln>
      </c:spPr>
    </c:plotArea>
    <c:legend>
      <c:legendPos val="r"/>
      <c:layout>
        <c:manualLayout>
          <c:xMode val="edge"/>
          <c:yMode val="edge"/>
          <c:x val="0.6566299345295421"/>
          <c:y val="0.10530643276302996"/>
          <c:w val="0.34271803902350462"/>
          <c:h val="0.72161982273939651"/>
        </c:manualLayout>
      </c:layout>
      <c:overlay val="0"/>
      <c:txPr>
        <a:bodyPr/>
        <a:lstStyle/>
        <a:p>
          <a:pPr>
            <a:defRPr sz="1338" baseline="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72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83884"/>
              </a:solidFill>
            </c:spPr>
          </c:dPt>
          <c:dPt>
            <c:idx val="1"/>
            <c:invertIfNegative val="0"/>
            <c:bubble3D val="0"/>
            <c:spPr>
              <a:solidFill>
                <a:srgbClr val="D007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dirty="0" smtClean="0"/>
                      <a:t>283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dirty="0" smtClean="0"/>
                      <a:t>703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Quarters I-III 2012</c:v>
                </c:pt>
                <c:pt idx="1">
                  <c:v>Quarters I-III 2013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283</c:v>
                </c:pt>
                <c:pt idx="1">
                  <c:v>703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163584"/>
        <c:axId val="130610304"/>
      </c:barChart>
      <c:catAx>
        <c:axId val="10016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0610304"/>
        <c:crosses val="autoZero"/>
        <c:auto val="1"/>
        <c:lblAlgn val="ctr"/>
        <c:lblOffset val="100"/>
        <c:noMultiLvlLbl val="0"/>
      </c:catAx>
      <c:valAx>
        <c:axId val="130610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163584"/>
        <c:crosses val="autoZero"/>
        <c:crossBetween val="between"/>
      </c:valAx>
      <c:spPr>
        <a:noFill/>
        <a:ln w="25103">
          <a:noFill/>
        </a:ln>
      </c:spPr>
    </c:plotArea>
    <c:plotVisOnly val="1"/>
    <c:dispBlanksAs val="gap"/>
    <c:showDLblsOverMax val="0"/>
  </c:chart>
  <c:txPr>
    <a:bodyPr/>
    <a:lstStyle/>
    <a:p>
      <a:pPr>
        <a:defRPr sz="1186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Overheads</c:v>
                </c:pt>
              </c:strCache>
            </c:strRef>
          </c:tx>
          <c:spPr>
            <a:solidFill>
              <a:srgbClr val="003366"/>
            </a:soli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1594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Q 3 2011</c:v>
                </c:pt>
                <c:pt idx="1">
                  <c:v>Q 3 2012</c:v>
                </c:pt>
                <c:pt idx="2">
                  <c:v>Q 3 2013</c:v>
                </c:pt>
              </c:strCache>
            </c:str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25200000</c:v>
                </c:pt>
                <c:pt idx="1">
                  <c:v>22100000</c:v>
                </c:pt>
                <c:pt idx="2">
                  <c:v>15600000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axId val="44869888"/>
        <c:axId val="44873600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Employment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5411806163118516E-2"/>
                  <c:y val="-8.6619462980003739E-2"/>
                </c:manualLayout>
              </c:layout>
              <c:tx>
                <c:rich>
                  <a:bodyPr/>
                  <a:lstStyle/>
                  <a:p>
                    <a:pPr>
                      <a:defRPr sz="1395" b="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defRPr>
                    </a:pPr>
                    <a:r>
                      <a:rPr lang="pl-PL" dirty="0" smtClean="0"/>
                      <a:t>648*</a:t>
                    </a:r>
                    <a:endParaRPr lang="pl-PL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25386410032089E-2"/>
                  <c:y val="-8.0169712865667833E-2"/>
                </c:manualLayout>
              </c:layout>
              <c:tx>
                <c:rich>
                  <a:bodyPr/>
                  <a:lstStyle/>
                  <a:p>
                    <a:pPr>
                      <a:defRPr sz="1395" b="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defRPr>
                    </a:pPr>
                    <a:r>
                      <a:rPr lang="pl-PL" dirty="0" smtClean="0"/>
                      <a:t>536**</a:t>
                    </a:r>
                    <a:endParaRPr lang="pl-PL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594" b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Arkusz1!$A$2:$A$4</c:f>
              <c:strCache>
                <c:ptCount val="3"/>
                <c:pt idx="0">
                  <c:v>Q 3 2011</c:v>
                </c:pt>
                <c:pt idx="1">
                  <c:v>Q 3 2012</c:v>
                </c:pt>
                <c:pt idx="2">
                  <c:v>Q 3 2013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648</c:v>
                </c:pt>
                <c:pt idx="1">
                  <c:v>536</c:v>
                </c:pt>
                <c:pt idx="2">
                  <c:v>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marker val="1"/>
        <c:smooth val="0"/>
        <c:axId val="45102976"/>
        <c:axId val="45104512"/>
      </c:lineChart>
      <c:catAx>
        <c:axId val="4486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5"/>
            </a:pPr>
            <a:endParaRPr lang="pl-PL"/>
          </a:p>
        </c:txPr>
        <c:crossAx val="44873600"/>
        <c:crosses val="autoZero"/>
        <c:auto val="1"/>
        <c:lblAlgn val="ctr"/>
        <c:lblOffset val="100"/>
        <c:noMultiLvlLbl val="0"/>
      </c:catAx>
      <c:valAx>
        <c:axId val="44873600"/>
        <c:scaling>
          <c:orientation val="minMax"/>
          <c:max val="35000000"/>
          <c:min val="0"/>
        </c:scaling>
        <c:delete val="0"/>
        <c:axPos val="l"/>
        <c:numFmt formatCode="#,##0.00;[Red]#,##0.00" sourceLinked="0"/>
        <c:majorTickMark val="out"/>
        <c:minorTickMark val="none"/>
        <c:tickLblPos val="nextTo"/>
        <c:txPr>
          <a:bodyPr/>
          <a:lstStyle/>
          <a:p>
            <a:pPr>
              <a:defRPr sz="1594"/>
            </a:pPr>
            <a:endParaRPr lang="pl-PL"/>
          </a:p>
        </c:txPr>
        <c:crossAx val="44869888"/>
        <c:crosses val="autoZero"/>
        <c:crossBetween val="between"/>
        <c:dispUnits>
          <c:builtInUnit val="millions"/>
        </c:dispUnits>
      </c:valAx>
      <c:catAx>
        <c:axId val="45102976"/>
        <c:scaling>
          <c:orientation val="minMax"/>
        </c:scaling>
        <c:delete val="1"/>
        <c:axPos val="b"/>
        <c:majorTickMark val="out"/>
        <c:minorTickMark val="none"/>
        <c:tickLblPos val="nextTo"/>
        <c:crossAx val="45104512"/>
        <c:crosses val="autoZero"/>
        <c:auto val="1"/>
        <c:lblAlgn val="ctr"/>
        <c:lblOffset val="100"/>
        <c:noMultiLvlLbl val="0"/>
      </c:catAx>
      <c:valAx>
        <c:axId val="451045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4"/>
            </a:pPr>
            <a:endParaRPr lang="pl-PL"/>
          </a:p>
        </c:txPr>
        <c:crossAx val="45102976"/>
        <c:crosses val="max"/>
        <c:crossBetween val="between"/>
        <c:majorUnit val="100"/>
        <c:minorUnit val="30"/>
      </c:valAx>
      <c:spPr>
        <a:noFill/>
        <a:ln w="25312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395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4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Column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00700"/>
              </a:solidFill>
            </c:spPr>
          </c:dPt>
          <c:cat>
            <c:strRef>
              <c:f>Arkusz1!$A$2:$A$13</c:f>
              <c:strCache>
                <c:ptCount val="12"/>
                <c:pt idx="0">
                  <c:v>TOTAL</c:v>
                </c:pt>
                <c:pt idx="1">
                  <c:v>ZIELONA DOLINA I</c:v>
                </c:pt>
                <c:pt idx="2">
                  <c:v>VILLA CAMPINA Multifamily homes</c:v>
                </c:pt>
                <c:pt idx="3">
                  <c:v>OAZA PIĄTKOWO</c:v>
                </c:pt>
                <c:pt idx="4">
                  <c:v>BLISKA WOLA</c:v>
                </c:pt>
                <c:pt idx="5">
                  <c:v>OSIEDLE CENTRUM II</c:v>
                </c:pt>
                <c:pt idx="6">
                  <c:v>REZYDENCJA REDŁOWO</c:v>
                </c:pt>
                <c:pt idx="7">
                  <c:v>LEWANDÓW II</c:v>
                </c:pt>
                <c:pt idx="8">
                  <c:v>LEWANDÓW I Buildings 3 through 6</c:v>
                </c:pt>
                <c:pt idx="9">
                  <c:v>OTHER</c:v>
                </c:pt>
                <c:pt idx="10">
                  <c:v>LEWANDÓW I</c:v>
                </c:pt>
                <c:pt idx="11">
                  <c:v>ŚWIATOWIDA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1125</c:v>
                </c:pt>
                <c:pt idx="1">
                  <c:v>362</c:v>
                </c:pt>
                <c:pt idx="2">
                  <c:v>201</c:v>
                </c:pt>
                <c:pt idx="3">
                  <c:v>183</c:v>
                </c:pt>
                <c:pt idx="4">
                  <c:v>156</c:v>
                </c:pt>
                <c:pt idx="5">
                  <c:v>60</c:v>
                </c:pt>
                <c:pt idx="6">
                  <c:v>52</c:v>
                </c:pt>
                <c:pt idx="7">
                  <c:v>50</c:v>
                </c:pt>
                <c:pt idx="8">
                  <c:v>20</c:v>
                </c:pt>
                <c:pt idx="9">
                  <c:v>20</c:v>
                </c:pt>
                <c:pt idx="10">
                  <c:v>15</c:v>
                </c:pt>
                <c:pt idx="1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499264"/>
        <c:axId val="82806272"/>
      </c:barChart>
      <c:catAx>
        <c:axId val="39499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96"/>
            </a:pPr>
            <a:endParaRPr lang="pl-PL"/>
          </a:p>
        </c:txPr>
        <c:crossAx val="82806272"/>
        <c:crosses val="autoZero"/>
        <c:auto val="1"/>
        <c:lblAlgn val="ctr"/>
        <c:lblOffset val="100"/>
        <c:noMultiLvlLbl val="0"/>
      </c:catAx>
      <c:valAx>
        <c:axId val="82806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99264"/>
        <c:crosses val="autoZero"/>
        <c:crossBetween val="between"/>
      </c:valAx>
      <c:spPr>
        <a:noFill/>
        <a:ln w="25325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8EB354F-2AB9-4F81-95D6-6B006E5989F3}" type="datetimeFigureOut">
              <a:rPr lang="pl-PL" altLang="pl-PL"/>
              <a:pPr/>
              <a:t>2013-12-12</a:t>
            </a:fld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56CAA86-9C27-4B5E-8AED-BB29FC6F726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5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57A32DB-EEC4-41E0-AD83-CF3C4E38CA20}" type="datetimeFigureOut">
              <a:rPr lang="pl-PL" altLang="pl-PL"/>
              <a:pPr/>
              <a:t>2013-12-12</a:t>
            </a:fld>
            <a:endParaRPr lang="pl-PL" alt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7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AD53F73-B954-42BC-8122-059221F255E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6575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pl-PL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2D9D43A1-3139-4222-952B-27FDFB3C509B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1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/>
          </a:p>
        </p:txBody>
      </p:sp>
      <p:sp>
        <p:nvSpPr>
          <p:cNvPr id="3686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68AD13BE-B34B-43BD-A038-8A5EF807D60B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10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Lack of data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A6F35CA5-22DD-458E-B070-8D0E44B645EF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11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We are waiting for data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DB08E3CE-ADD1-42E7-9E37-7067DC1331C6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12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Lack of data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8599FFB8-57A1-4F09-A369-5EBDCE05F7C4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13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We removed Oxy and inserted Bliska Wola</a:t>
            </a:r>
          </a:p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Until the permission validation you should insert Katowice, Bałtycka street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7D55C1FE-0C05-4D31-8683-56649311BE37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14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Data to be corrected</a:t>
            </a:r>
          </a:p>
        </p:txBody>
      </p:sp>
      <p:sp>
        <p:nvSpPr>
          <p:cNvPr id="471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78BCB9F8-C3BF-440D-A0BB-64F8A294A719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15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Data to be corrected</a:t>
            </a:r>
          </a:p>
        </p:txBody>
      </p:sp>
      <p:sp>
        <p:nvSpPr>
          <p:cNvPr id="4915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475DD88C-7216-4BD5-9894-43B9E90B79F9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16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Logo Villa will be inserted instead of Struggle!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53206928-24B7-4EBF-9029-20ECD01D0749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17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pl-PL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3C4D22E0-2691-4682-9D03-9DD6C831D77D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18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pl-PL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4B654BBC-C3C4-4D00-A264-54801D98CA59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19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Here, I have added 2014 in the last paragraph.</a:t>
            </a:r>
          </a:p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I wonder if I should remove this strategy. </a:t>
            </a:r>
          </a:p>
        </p:txBody>
      </p:sp>
      <p:sp>
        <p:nvSpPr>
          <p:cNvPr id="2048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3331BAD7-E5BF-4188-9A5C-F59FD6527A34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2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pl-PL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C455F965-C56A-43D3-997F-016D167194E8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20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/>
          </a:p>
        </p:txBody>
      </p:sp>
      <p:sp>
        <p:nvSpPr>
          <p:cNvPr id="593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8952BBE4-CEEB-4135-84E3-CA08D62088C6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21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/>
          </a:p>
        </p:txBody>
      </p:sp>
      <p:sp>
        <p:nvSpPr>
          <p:cNvPr id="6144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219C0089-0ACD-4EC3-B75C-E301264F5EA2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22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/>
          </a:p>
        </p:txBody>
      </p:sp>
      <p:sp>
        <p:nvSpPr>
          <p:cNvPr id="6349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DE727DF0-0135-49E2-B859-B54FD5EE2C8E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23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/>
          </a:p>
        </p:txBody>
      </p:sp>
      <p:sp>
        <p:nvSpPr>
          <p:cNvPr id="6553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413018A5-4B05-43B1-BE13-C325707542AB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24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pl-PL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1EC06969-ED87-4F7D-A65E-27AF94DF15A8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3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pl-PL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D9B8B135-91F6-4A1A-A931-812728C7C69F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4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pl-PL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9A8E0FDB-6C33-481F-B9B3-6E58AF2A3775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5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altLang="pl-PL" smtClean="0"/>
          </a:p>
        </p:txBody>
      </p:sp>
      <p:sp>
        <p:nvSpPr>
          <p:cNvPr id="2867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A9433B56-C6DB-4D90-9125-3EB6CCAB19C0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6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pl-PL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C6AA12C3-9109-4C09-91BA-08F572DA71F6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7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LACK OF DATA</a:t>
            </a:r>
          </a:p>
        </p:txBody>
      </p:sp>
      <p:sp>
        <p:nvSpPr>
          <p:cNvPr id="3277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83DD920D-6A6E-401F-B9C1-ACBC9FAC6682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8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pl-PL" altLang="pl-PL" smtClean="0">
                <a:solidFill>
                  <a:srgbClr val="183884"/>
                </a:solidFill>
                <a:sym typeface="Arial" pitchFamily="34" charset="0"/>
              </a:rPr>
              <a:t>LACK OF DATA</a:t>
            </a:r>
          </a:p>
        </p:txBody>
      </p:sp>
      <p:sp>
        <p:nvSpPr>
          <p:cNvPr id="34819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fld id="{84F48234-C173-4B43-92B6-FB3467000798}" type="slidenum">
              <a:rPr kumimoji="0" lang="pl-PL" altLang="pl-PL" sz="1200">
                <a:solidFill>
                  <a:srgbClr val="183884"/>
                </a:solidFill>
                <a:latin typeface="Calibri" pitchFamily="34" charset="0"/>
                <a:sym typeface="Arial" pitchFamily="34" charset="0"/>
              </a:rPr>
              <a:pPr>
                <a:buSzPct val="100000"/>
              </a:pPr>
              <a:t>9</a:t>
            </a:fld>
            <a:endParaRPr kumimoji="0" lang="pl-PL" altLang="pl-PL" sz="1200">
              <a:solidFill>
                <a:srgbClr val="183884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43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3"/>
          <p:cNvSpPr txBox="1">
            <a:spLocks/>
          </p:cNvSpPr>
          <p:nvPr userDrawn="1"/>
        </p:nvSpPr>
        <p:spPr bwMode="auto">
          <a:xfrm>
            <a:off x="-36513" y="6637338"/>
            <a:ext cx="213360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2013-06-26</a:t>
            </a:r>
          </a:p>
        </p:txBody>
      </p:sp>
      <p:sp>
        <p:nvSpPr>
          <p:cNvPr id="6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A92932BB-010F-4A99-A48E-62488D203E7F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008313" cy="652934"/>
          </a:xfrm>
          <a:prstGeom prst="rect">
            <a:avLst/>
          </a:prstGeom>
        </p:spPr>
        <p:txBody>
          <a:bodyPr anchor="ctr"/>
          <a:lstStyle>
            <a:lvl1pPr algn="ctr">
              <a:defRPr sz="2100" b="1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400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3008313" cy="54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844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24"/>
          <p:cNvGrpSpPr>
            <a:grpSpLocks/>
          </p:cNvGrpSpPr>
          <p:nvPr userDrawn="1"/>
        </p:nvGrpSpPr>
        <p:grpSpPr bwMode="auto">
          <a:xfrm>
            <a:off x="34925" y="1341438"/>
            <a:ext cx="9037638" cy="4895850"/>
            <a:chOff x="35496" y="3212976"/>
            <a:chExt cx="9036496" cy="3168352"/>
          </a:xfrm>
        </p:grpSpPr>
        <p:sp>
          <p:nvSpPr>
            <p:cNvPr id="3" name="Prostokąt 21"/>
            <p:cNvSpPr/>
            <p:nvPr userDrawn="1"/>
          </p:nvSpPr>
          <p:spPr>
            <a:xfrm>
              <a:off x="35496" y="3212976"/>
              <a:ext cx="9036496" cy="316835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accent6">
                    <a:lumMod val="34000"/>
                    <a:lumOff val="66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" name="Prostokąt 5"/>
            <p:cNvSpPr/>
            <p:nvPr userDrawn="1"/>
          </p:nvSpPr>
          <p:spPr>
            <a:xfrm>
              <a:off x="251369" y="3356805"/>
              <a:ext cx="2015870" cy="286425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5000">
                  <a:schemeClr val="bg1">
                    <a:lumMod val="75000"/>
                  </a:schemeClr>
                </a:gs>
                <a:gs pos="25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" name="Prostokąt 9"/>
            <p:cNvSpPr/>
            <p:nvPr userDrawn="1"/>
          </p:nvSpPr>
          <p:spPr>
            <a:xfrm>
              <a:off x="2459303" y="3356805"/>
              <a:ext cx="2017457" cy="286425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5000">
                  <a:schemeClr val="bg1">
                    <a:lumMod val="75000"/>
                  </a:schemeClr>
                </a:gs>
                <a:gs pos="25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6" name="Prostokąt 10"/>
            <p:cNvSpPr/>
            <p:nvPr userDrawn="1"/>
          </p:nvSpPr>
          <p:spPr>
            <a:xfrm>
              <a:off x="4667236" y="3356805"/>
              <a:ext cx="2017458" cy="286425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5000">
                  <a:schemeClr val="bg1">
                    <a:lumMod val="75000"/>
                  </a:schemeClr>
                </a:gs>
                <a:gs pos="25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7" name="Prostokąt 11"/>
            <p:cNvSpPr/>
            <p:nvPr userDrawn="1"/>
          </p:nvSpPr>
          <p:spPr>
            <a:xfrm>
              <a:off x="6876756" y="3356805"/>
              <a:ext cx="2015870" cy="286425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5000">
                  <a:schemeClr val="bg1">
                    <a:lumMod val="75000"/>
                  </a:schemeClr>
                </a:gs>
                <a:gs pos="25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8" name="Elipsa 22"/>
          <p:cNvSpPr/>
          <p:nvPr userDrawn="1"/>
        </p:nvSpPr>
        <p:spPr>
          <a:xfrm>
            <a:off x="3311860" y="332656"/>
            <a:ext cx="2520280" cy="2520280"/>
          </a:xfrm>
          <a:prstGeom prst="ellipse">
            <a:avLst/>
          </a:prstGeom>
          <a:gradFill>
            <a:gsLst>
              <a:gs pos="0">
                <a:srgbClr val="2759D7"/>
              </a:gs>
              <a:gs pos="39999">
                <a:srgbClr val="183884"/>
              </a:gs>
              <a:gs pos="70000">
                <a:srgbClr val="183884"/>
              </a:gs>
              <a:gs pos="100000">
                <a:srgbClr val="0D1E4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daty 3"/>
          <p:cNvSpPr txBox="1">
            <a:spLocks/>
          </p:cNvSpPr>
          <p:nvPr userDrawn="1"/>
        </p:nvSpPr>
        <p:spPr bwMode="auto">
          <a:xfrm>
            <a:off x="-36513" y="6637338"/>
            <a:ext cx="213360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2013-06-26</a:t>
            </a:r>
          </a:p>
        </p:txBody>
      </p:sp>
      <p:sp>
        <p:nvSpPr>
          <p:cNvPr id="10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EBC6B01D-DF09-4695-86A2-38CE69C5D5D2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98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24"/>
          <p:cNvGrpSpPr>
            <a:grpSpLocks/>
          </p:cNvGrpSpPr>
          <p:nvPr userDrawn="1"/>
        </p:nvGrpSpPr>
        <p:grpSpPr bwMode="auto">
          <a:xfrm>
            <a:off x="34925" y="1341438"/>
            <a:ext cx="9037638" cy="4895850"/>
            <a:chOff x="35496" y="3212976"/>
            <a:chExt cx="9036496" cy="3168352"/>
          </a:xfrm>
        </p:grpSpPr>
        <p:sp>
          <p:nvSpPr>
            <p:cNvPr id="3" name="Prostokąt 21"/>
            <p:cNvSpPr/>
            <p:nvPr userDrawn="1"/>
          </p:nvSpPr>
          <p:spPr>
            <a:xfrm>
              <a:off x="35496" y="3212976"/>
              <a:ext cx="9036496" cy="316835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accent6">
                    <a:lumMod val="34000"/>
                    <a:lumOff val="66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" name="Prostokąt 5"/>
            <p:cNvSpPr/>
            <p:nvPr userDrawn="1"/>
          </p:nvSpPr>
          <p:spPr>
            <a:xfrm>
              <a:off x="324384" y="3356805"/>
              <a:ext cx="2663488" cy="286425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5000">
                  <a:schemeClr val="bg1">
                    <a:lumMod val="75000"/>
                  </a:schemeClr>
                </a:gs>
                <a:gs pos="25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" name="Prostokąt 9"/>
            <p:cNvSpPr/>
            <p:nvPr userDrawn="1"/>
          </p:nvSpPr>
          <p:spPr>
            <a:xfrm>
              <a:off x="3240254" y="3356805"/>
              <a:ext cx="2663488" cy="286425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5000">
                  <a:schemeClr val="bg1">
                    <a:lumMod val="75000"/>
                  </a:schemeClr>
                </a:gs>
                <a:gs pos="25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6" name="Prostokąt 10"/>
            <p:cNvSpPr/>
            <p:nvPr userDrawn="1"/>
          </p:nvSpPr>
          <p:spPr>
            <a:xfrm>
              <a:off x="6156122" y="3376325"/>
              <a:ext cx="2665076" cy="286322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5000">
                  <a:schemeClr val="bg1">
                    <a:lumMod val="75000"/>
                  </a:schemeClr>
                </a:gs>
                <a:gs pos="25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7" name="Elipsa 22"/>
          <p:cNvSpPr/>
          <p:nvPr userDrawn="1"/>
        </p:nvSpPr>
        <p:spPr>
          <a:xfrm>
            <a:off x="3311860" y="188640"/>
            <a:ext cx="2520280" cy="2520280"/>
          </a:xfrm>
          <a:prstGeom prst="ellipse">
            <a:avLst/>
          </a:prstGeom>
          <a:gradFill>
            <a:gsLst>
              <a:gs pos="0">
                <a:srgbClr val="2759D7"/>
              </a:gs>
              <a:gs pos="39999">
                <a:srgbClr val="183884"/>
              </a:gs>
              <a:gs pos="70000">
                <a:srgbClr val="183884"/>
              </a:gs>
              <a:gs pos="100000">
                <a:srgbClr val="0D1E4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Symbol zastępczy daty 3"/>
          <p:cNvSpPr txBox="1">
            <a:spLocks/>
          </p:cNvSpPr>
          <p:nvPr userDrawn="1"/>
        </p:nvSpPr>
        <p:spPr bwMode="auto">
          <a:xfrm>
            <a:off x="-36513" y="6637338"/>
            <a:ext cx="213360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2013-06-26</a:t>
            </a:r>
          </a:p>
        </p:txBody>
      </p:sp>
      <p:sp>
        <p:nvSpPr>
          <p:cNvPr id="9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A8D6BB20-D706-4964-9193-2938DCC761C3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bo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 txBox="1">
            <a:spLocks/>
          </p:cNvSpPr>
          <p:nvPr userDrawn="1"/>
        </p:nvSpPr>
        <p:spPr bwMode="auto">
          <a:xfrm>
            <a:off x="-36513" y="6637338"/>
            <a:ext cx="213360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2013-06-26</a:t>
            </a:r>
          </a:p>
        </p:txBody>
      </p:sp>
      <p:sp>
        <p:nvSpPr>
          <p:cNvPr id="5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65C27F04-273B-40CE-907A-1D3A01DEEC1F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23528" y="1124744"/>
            <a:ext cx="8363272" cy="5001419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6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2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2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3528" y="327794"/>
            <a:ext cx="7488832" cy="652934"/>
          </a:xfrm>
          <a:prstGeom prst="rect">
            <a:avLst/>
          </a:prstGeom>
        </p:spPr>
        <p:txBody>
          <a:bodyPr anchor="ctr"/>
          <a:lstStyle>
            <a:lvl1pPr algn="l">
              <a:defRPr sz="2100" b="1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692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kst bo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 txBox="1">
            <a:spLocks/>
          </p:cNvSpPr>
          <p:nvPr userDrawn="1"/>
        </p:nvSpPr>
        <p:spPr bwMode="auto">
          <a:xfrm>
            <a:off x="-36513" y="6637338"/>
            <a:ext cx="213360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2013-06-26</a:t>
            </a:r>
          </a:p>
        </p:txBody>
      </p:sp>
      <p:sp>
        <p:nvSpPr>
          <p:cNvPr id="5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CAD2FB0B-3C6A-4302-AC9B-2DAEC0840552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  <a:prstGeom prst="rect">
            <a:avLst/>
          </a:prstGeom>
        </p:spPr>
        <p:txBody>
          <a:bodyPr vert="eaVert" anchor="ctr"/>
          <a:lstStyle>
            <a:lvl1pPr algn="ctr">
              <a:defRPr sz="2100" b="1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23528" y="1124744"/>
            <a:ext cx="6153472" cy="5001419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6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2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2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444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3"/>
          <p:cNvSpPr txBox="1">
            <a:spLocks/>
          </p:cNvSpPr>
          <p:nvPr userDrawn="1"/>
        </p:nvSpPr>
        <p:spPr bwMode="auto">
          <a:xfrm>
            <a:off x="-36513" y="6637338"/>
            <a:ext cx="213360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2013-06-26</a:t>
            </a:r>
          </a:p>
        </p:txBody>
      </p:sp>
      <p:sp>
        <p:nvSpPr>
          <p:cNvPr id="4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4EC831DA-48C5-41C4-AB95-DA62524C8E5F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4812" y="4725144"/>
            <a:ext cx="4951484" cy="116955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3200" b="1" baseline="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659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 txBox="1">
            <a:spLocks/>
          </p:cNvSpPr>
          <p:nvPr userDrawn="1"/>
        </p:nvSpPr>
        <p:spPr bwMode="auto">
          <a:xfrm>
            <a:off x="-36513" y="6637338"/>
            <a:ext cx="213360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2013-06-26</a:t>
            </a:r>
          </a:p>
        </p:txBody>
      </p:sp>
      <p:sp>
        <p:nvSpPr>
          <p:cNvPr id="5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1EFF115F-00CB-4526-8C5A-47A47D54C23E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ctr"/>
          <a:lstStyle>
            <a:lvl1pPr algn="ctr">
              <a:defRPr sz="2400" b="1" cap="all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729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3"/>
          <p:cNvSpPr txBox="1">
            <a:spLocks/>
          </p:cNvSpPr>
          <p:nvPr userDrawn="1"/>
        </p:nvSpPr>
        <p:spPr bwMode="auto">
          <a:xfrm>
            <a:off x="-36513" y="6637338"/>
            <a:ext cx="213360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2013-06-26</a:t>
            </a:r>
          </a:p>
        </p:txBody>
      </p:sp>
      <p:sp>
        <p:nvSpPr>
          <p:cNvPr id="4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8C689F4F-260A-40A9-8080-E4E3F0BFEFA2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3528" y="327794"/>
            <a:ext cx="7488832" cy="652934"/>
          </a:xfrm>
          <a:prstGeom prst="rect">
            <a:avLst/>
          </a:prstGeom>
        </p:spPr>
        <p:txBody>
          <a:bodyPr anchor="ctr"/>
          <a:lstStyle>
            <a:lvl1pPr algn="l">
              <a:defRPr sz="2100" b="1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773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8F54E3F8-C0B7-4463-9183-DF949D85C98E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23528" y="327794"/>
            <a:ext cx="7488832" cy="652934"/>
          </a:xfrm>
          <a:prstGeom prst="rect">
            <a:avLst/>
          </a:prstGeom>
        </p:spPr>
        <p:txBody>
          <a:bodyPr anchor="ctr"/>
          <a:lstStyle>
            <a:lvl1pPr algn="l">
              <a:defRPr sz="2100" b="1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323528" y="5661248"/>
            <a:ext cx="8229600" cy="86409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15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2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1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1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0"/>
          </p:nvPr>
        </p:nvSpPr>
        <p:spPr>
          <a:xfrm>
            <a:off x="323528" y="1052736"/>
            <a:ext cx="8229600" cy="45365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16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742950" indent="-285750">
              <a:lnSpc>
                <a:spcPct val="100000"/>
              </a:lnSpc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2pPr>
            <a:lvl3pPr marL="1143000" indent="-228600">
              <a:lnSpc>
                <a:spcPct val="100000"/>
              </a:lnSpc>
              <a:buFontTx/>
              <a:buBlip>
                <a:blip r:embed="rId2"/>
              </a:buBlip>
              <a:defRPr sz="12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FontTx/>
              <a:buBlip>
                <a:blip r:embed="rId2"/>
              </a:buBlip>
              <a:defRPr sz="11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4pPr>
            <a:lvl5pPr marL="2057400" indent="-228600">
              <a:lnSpc>
                <a:spcPct val="100000"/>
              </a:lnSpc>
              <a:buFontTx/>
              <a:buBlip>
                <a:blip r:embed="rId2"/>
              </a:buBlip>
              <a:defRPr sz="11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79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DA4F697F-E759-42FD-BAA7-B15D67FFDE78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27794"/>
            <a:ext cx="7488832" cy="652934"/>
          </a:xfrm>
          <a:prstGeom prst="rect">
            <a:avLst/>
          </a:prstGeom>
        </p:spPr>
        <p:txBody>
          <a:bodyPr anchor="ctr"/>
          <a:lstStyle>
            <a:lvl1pPr algn="l">
              <a:defRPr sz="2100" b="1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72608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16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742950" indent="-285750">
              <a:lnSpc>
                <a:spcPct val="100000"/>
              </a:lnSpc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2pPr>
            <a:lvl3pPr marL="1143000" indent="-228600">
              <a:lnSpc>
                <a:spcPct val="100000"/>
              </a:lnSpc>
              <a:buFontTx/>
              <a:buBlip>
                <a:blip r:embed="rId2"/>
              </a:buBlip>
              <a:defRPr sz="12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3pPr>
            <a:lvl4pPr marL="1600200" indent="-228600">
              <a:lnSpc>
                <a:spcPct val="100000"/>
              </a:lnSpc>
              <a:buFontTx/>
              <a:buBlip>
                <a:blip r:embed="rId2"/>
              </a:buBlip>
              <a:defRPr sz="11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4pPr>
            <a:lvl5pPr marL="2057400" indent="-228600">
              <a:lnSpc>
                <a:spcPct val="100000"/>
              </a:lnSpc>
              <a:buFontTx/>
              <a:buBlip>
                <a:blip r:embed="rId2"/>
              </a:buBlip>
              <a:defRPr sz="11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556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obraz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3"/>
          <p:cNvSpPr txBox="1">
            <a:spLocks/>
          </p:cNvSpPr>
          <p:nvPr userDrawn="1"/>
        </p:nvSpPr>
        <p:spPr bwMode="auto">
          <a:xfrm>
            <a:off x="-36513" y="6637338"/>
            <a:ext cx="213360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2013-06-26</a:t>
            </a:r>
          </a:p>
        </p:txBody>
      </p:sp>
      <p:sp>
        <p:nvSpPr>
          <p:cNvPr id="6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77ADE70E-66BA-42BC-84BA-AC902B6D637D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" y="1556792"/>
            <a:ext cx="9144000" cy="4546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6165304"/>
            <a:ext cx="5486400" cy="2880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5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23528" y="327794"/>
            <a:ext cx="7488832" cy="652934"/>
          </a:xfrm>
          <a:prstGeom prst="rect">
            <a:avLst/>
          </a:prstGeom>
        </p:spPr>
        <p:txBody>
          <a:bodyPr anchor="ctr"/>
          <a:lstStyle>
            <a:lvl1pPr algn="l">
              <a:defRPr sz="2100" b="1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005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9A37D44B-1F17-43BF-928D-1F5BF03702CB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135285"/>
            <a:ext cx="4038600" cy="5390059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14528" y="1135285"/>
            <a:ext cx="4038600" cy="5390059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6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323528" y="327794"/>
            <a:ext cx="7488832" cy="652934"/>
          </a:xfrm>
          <a:prstGeom prst="rect">
            <a:avLst/>
          </a:prstGeom>
        </p:spPr>
        <p:txBody>
          <a:bodyPr anchor="ctr"/>
          <a:lstStyle>
            <a:lvl1pPr algn="l">
              <a:defRPr sz="2100" b="1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9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 txBox="1">
            <a:spLocks/>
          </p:cNvSpPr>
          <p:nvPr userDrawn="1"/>
        </p:nvSpPr>
        <p:spPr>
          <a:xfrm>
            <a:off x="6875463" y="6453188"/>
            <a:ext cx="2133600" cy="334962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SzPct val="100000"/>
            </a:pPr>
            <a:fld id="{18C74E8E-419B-4DB6-A844-2C2D2FC743B1}" type="slidenum">
              <a:rPr kumimoji="0" lang="pl-PL" altLang="pl-PL" sz="8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pPr algn="r">
                <a:buSzPct val="100000"/>
              </a:pPr>
              <a:t>‹#›</a:t>
            </a:fld>
            <a:endParaRPr kumimoji="0" lang="pl-PL" altLang="pl-PL" sz="800" b="1">
              <a:solidFill>
                <a:srgbClr val="183884"/>
              </a:solidFill>
              <a:latin typeface="Myriad Pro" pitchFamily="34" charset="0"/>
              <a:sym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0" b="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23528" y="1764506"/>
            <a:ext cx="4040188" cy="476083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6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2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2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11353" y="112474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0" b="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11353" y="1764506"/>
            <a:ext cx="4041775" cy="476083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6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4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2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200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323528" y="327794"/>
            <a:ext cx="7488832" cy="652934"/>
          </a:xfrm>
          <a:prstGeom prst="rect">
            <a:avLst/>
          </a:prstGeom>
        </p:spPr>
        <p:txBody>
          <a:bodyPr anchor="ctr"/>
          <a:lstStyle>
            <a:lvl1pPr algn="l">
              <a:defRPr sz="2100" b="1">
                <a:solidFill>
                  <a:srgbClr val="183884"/>
                </a:solidFill>
                <a:latin typeface="Myriad Pro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61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4763"/>
            <a:ext cx="9166226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yriad Pro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yriad Pro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yriad Pro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yriad Pro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588"/>
            <a:ext cx="9229726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ytuł 1"/>
          <p:cNvSpPr>
            <a:spLocks noGrp="1"/>
          </p:cNvSpPr>
          <p:nvPr>
            <p:ph type="ctrTitle"/>
          </p:nvPr>
        </p:nvSpPr>
        <p:spPr bwMode="auto">
          <a:xfrm>
            <a:off x="-323850" y="5157788"/>
            <a:ext cx="9288463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z="2400" smtClean="0">
                <a:sym typeface="Arial" pitchFamily="34" charset="0"/>
              </a:rPr>
              <a:t>PRESENTATION OF RESULTS</a:t>
            </a:r>
            <a:br>
              <a:rPr kumimoji="0" lang="pl-PL" altLang="pl-PL" sz="2400" smtClean="0">
                <a:sym typeface="Arial" pitchFamily="34" charset="0"/>
              </a:rPr>
            </a:br>
            <a:r>
              <a:rPr kumimoji="0" lang="pl-PL" altLang="pl-PL" sz="2400" smtClean="0">
                <a:sym typeface="Arial" pitchFamily="34" charset="0"/>
              </a:rPr>
              <a:t>FOR THE THIRD QUARTER OF 2013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ytuł 1"/>
          <p:cNvSpPr>
            <a:spLocks noGrp="1"/>
          </p:cNvSpPr>
          <p:nvPr>
            <p:ph type="title"/>
          </p:nvPr>
        </p:nvSpPr>
        <p:spPr bwMode="auto">
          <a:xfrm>
            <a:off x="107950" y="327025"/>
            <a:ext cx="74882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Margin in gross from the sale vs gross profit on sale </a:t>
            </a:r>
          </a:p>
        </p:txBody>
      </p:sp>
      <p:sp>
        <p:nvSpPr>
          <p:cNvPr id="35842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323850" y="5661025"/>
            <a:ext cx="8640763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Margin </a:t>
            </a:r>
            <a:r>
              <a:rPr kumimoji="0" lang="pl-PL" altLang="pl-PL" smtClean="0">
                <a:solidFill>
                  <a:srgbClr val="1B3E93"/>
                </a:solidFill>
                <a:sym typeface="Arial" pitchFamily="34" charset="0"/>
              </a:rPr>
              <a:t>in gross on sale within the long period of time is maintained at the level above 20%.</a:t>
            </a:r>
          </a:p>
        </p:txBody>
      </p:sp>
      <p:graphicFrame>
        <p:nvGraphicFramePr>
          <p:cNvPr id="2" name="Wykres 5"/>
          <p:cNvGraphicFramePr>
            <a:graphicFrameLocks/>
          </p:cNvGraphicFramePr>
          <p:nvPr/>
        </p:nvGraphicFramePr>
        <p:xfrm>
          <a:off x="541338" y="1582738"/>
          <a:ext cx="8156575" cy="409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ytuł 1"/>
          <p:cNvSpPr>
            <a:spLocks noGrp="1"/>
          </p:cNvSpPr>
          <p:nvPr>
            <p:ph type="title"/>
          </p:nvPr>
        </p:nvSpPr>
        <p:spPr bwMode="auto">
          <a:xfrm>
            <a:off x="107950" y="327025"/>
            <a:ext cx="74882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Realization of gross profit from the sales in the III quarter of 2013</a:t>
            </a:r>
          </a:p>
        </p:txBody>
      </p:sp>
      <p:sp>
        <p:nvSpPr>
          <p:cNvPr id="37890" name="Symbol zastępczy zawartości 2"/>
          <p:cNvSpPr txBox="1">
            <a:spLocks/>
          </p:cNvSpPr>
          <p:nvPr/>
        </p:nvSpPr>
        <p:spPr bwMode="auto">
          <a:xfrm>
            <a:off x="323850" y="9810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pl-PL" altLang="pl-PL" sz="1500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The level of gross profit generated from sale for three quarters of 2013 is PLN 57.3 mln. </a:t>
            </a:r>
            <a:br>
              <a:rPr kumimoji="0" lang="pl-PL" altLang="pl-PL" sz="1500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</a:br>
            <a:r>
              <a:rPr kumimoji="0" lang="pl-PL" altLang="pl-PL" sz="1500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Percentage of development designs recognized in the profit on sale: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/>
        </p:nvGraphicFramePr>
        <p:xfrm>
          <a:off x="230188" y="1608138"/>
          <a:ext cx="8389937" cy="407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Wykres 8"/>
          <p:cNvGraphicFramePr>
            <a:graphicFrameLocks/>
          </p:cNvGraphicFramePr>
          <p:nvPr/>
        </p:nvGraphicFramePr>
        <p:xfrm>
          <a:off x="2127250" y="5441950"/>
          <a:ext cx="3803650" cy="124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89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323850" y="5157788"/>
            <a:ext cx="822960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Premises recognized in the result </a:t>
            </a:r>
            <a:r>
              <a:rPr kumimoji="0" lang="pl-PL" altLang="pl-PL" b="1" smtClean="0">
                <a:sym typeface="Arial" pitchFamily="34" charset="0"/>
              </a:rPr>
              <a:t>for three quarters of 2013</a:t>
            </a:r>
            <a:r>
              <a:rPr kumimoji="0" lang="pl-PL" altLang="pl-PL" smtClean="0">
                <a:sym typeface="Arial" pitchFamily="34" charset="0"/>
              </a:rPr>
              <a:t> vs. </a:t>
            </a:r>
            <a:r>
              <a:rPr kumimoji="0" lang="pl-PL" altLang="pl-PL" b="1" smtClean="0">
                <a:sym typeface="Arial" pitchFamily="34" charset="0"/>
              </a:rPr>
              <a:t>three quarters of 2012</a:t>
            </a:r>
            <a:r>
              <a:rPr kumimoji="0" lang="pl-PL" altLang="pl-PL" smtClean="0"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ytuł 1"/>
          <p:cNvSpPr>
            <a:spLocks noGrp="1"/>
          </p:cNvSpPr>
          <p:nvPr>
            <p:ph type="title"/>
          </p:nvPr>
        </p:nvSpPr>
        <p:spPr bwMode="auto">
          <a:xfrm>
            <a:off x="107950" y="327025"/>
            <a:ext cx="74882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Overheads vs employment</a:t>
            </a:r>
          </a:p>
        </p:txBody>
      </p:sp>
      <p:sp>
        <p:nvSpPr>
          <p:cNvPr id="39938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323850" y="5661025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sz="1200" smtClean="0">
                <a:sym typeface="Arial" pitchFamily="34" charset="0"/>
              </a:rPr>
              <a:t>Including employment in hotels:</a:t>
            </a:r>
          </a:p>
          <a:p>
            <a:pPr>
              <a:buFont typeface="Arial" pitchFamily="34" charset="0"/>
              <a:buNone/>
            </a:pPr>
            <a:r>
              <a:rPr kumimoji="0" lang="pl-PL" altLang="pl-PL" sz="1400" smtClean="0">
                <a:sym typeface="Arial" pitchFamily="34" charset="0"/>
              </a:rPr>
              <a:t>*  </a:t>
            </a:r>
            <a:r>
              <a:rPr kumimoji="0" lang="pl-PL" altLang="pl-PL" sz="1200" smtClean="0">
                <a:sym typeface="Arial" pitchFamily="34" charset="0"/>
              </a:rPr>
              <a:t>    86 people</a:t>
            </a:r>
          </a:p>
          <a:p>
            <a:pPr>
              <a:buFont typeface="Arial" pitchFamily="34" charset="0"/>
              <a:buNone/>
            </a:pPr>
            <a:r>
              <a:rPr kumimoji="0" lang="pl-PL" altLang="pl-PL" sz="1400" smtClean="0">
                <a:sym typeface="Arial" pitchFamily="34" charset="0"/>
              </a:rPr>
              <a:t>**</a:t>
            </a:r>
            <a:r>
              <a:rPr kumimoji="0" lang="pl-PL" altLang="pl-PL" sz="1200" smtClean="0">
                <a:sym typeface="Arial" pitchFamily="34" charset="0"/>
              </a:rPr>
              <a:t>    163 people</a:t>
            </a:r>
          </a:p>
          <a:p>
            <a:pPr>
              <a:buFont typeface="Arial" pitchFamily="34" charset="0"/>
              <a:buNone/>
            </a:pPr>
            <a:r>
              <a:rPr kumimoji="0" lang="pl-PL" altLang="pl-PL" sz="1400" smtClean="0">
                <a:sym typeface="Arial" pitchFamily="34" charset="0"/>
              </a:rPr>
              <a:t>***</a:t>
            </a:r>
            <a:r>
              <a:rPr kumimoji="0" lang="pl-PL" altLang="pl-PL" sz="1200" smtClean="0">
                <a:sym typeface="Arial" pitchFamily="34" charset="0"/>
              </a:rPr>
              <a:t>  153 people</a:t>
            </a:r>
          </a:p>
          <a:p>
            <a:pPr>
              <a:buFont typeface="Arial" pitchFamily="34" charset="0"/>
              <a:buNone/>
            </a:pPr>
            <a:r>
              <a:rPr kumimoji="0" lang="pl-PL" altLang="pl-PL" smtClean="0">
                <a:sym typeface="Arial" pitchFamily="34" charset="0"/>
              </a:rPr>
              <a:t> </a:t>
            </a:r>
          </a:p>
        </p:txBody>
      </p:sp>
      <p:sp>
        <p:nvSpPr>
          <p:cNvPr id="39939" name="pole tekstowe 5"/>
          <p:cNvSpPr txBox="1">
            <a:spLocks noChangeArrowheads="1"/>
          </p:cNvSpPr>
          <p:nvPr/>
        </p:nvSpPr>
        <p:spPr bwMode="auto">
          <a:xfrm rot="5400000">
            <a:off x="7555707" y="2874169"/>
            <a:ext cx="2509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kumimoji="0" lang="pl-PL" altLang="pl-PL" sz="14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Number of people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6732588" y="2205038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1400" i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417***</a:t>
            </a:r>
          </a:p>
        </p:txBody>
      </p:sp>
      <p:graphicFrame>
        <p:nvGraphicFramePr>
          <p:cNvPr id="2" name="Symbol zastępczy zawartości 4"/>
          <p:cNvGraphicFramePr>
            <a:graphicFrameLocks noGrp="1"/>
          </p:cNvGraphicFramePr>
          <p:nvPr>
            <p:ph idx="10"/>
          </p:nvPr>
        </p:nvGraphicFramePr>
        <p:xfrm>
          <a:off x="469900" y="984250"/>
          <a:ext cx="8118475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1"/>
          <p:cNvSpPr>
            <a:spLocks noGrp="1"/>
          </p:cNvSpPr>
          <p:nvPr>
            <p:ph type="title"/>
          </p:nvPr>
        </p:nvSpPr>
        <p:spPr bwMode="auto">
          <a:xfrm>
            <a:off x="107950" y="471488"/>
            <a:ext cx="74882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z="2000" smtClean="0">
                <a:sym typeface="Arial" pitchFamily="34" charset="0"/>
              </a:rPr>
              <a:t>Premises (in pieces) in the offer to be recognized </a:t>
            </a:r>
            <a:br>
              <a:rPr kumimoji="0" lang="pl-PL" altLang="pl-PL" sz="2000" smtClean="0">
                <a:sym typeface="Arial" pitchFamily="34" charset="0"/>
              </a:rPr>
            </a:br>
            <a:r>
              <a:rPr kumimoji="0" lang="pl-PL" altLang="pl-PL" sz="2000" smtClean="0">
                <a:sym typeface="Arial" pitchFamily="34" charset="0"/>
              </a:rPr>
              <a:t>in the result in further quarters</a:t>
            </a:r>
          </a:p>
        </p:txBody>
      </p:sp>
      <p:graphicFrame>
        <p:nvGraphicFramePr>
          <p:cNvPr id="2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74650" y="1250950"/>
          <a:ext cx="8070850" cy="52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1987" name="Grupa 12"/>
          <p:cNvGrpSpPr>
            <a:grpSpLocks/>
          </p:cNvGrpSpPr>
          <p:nvPr/>
        </p:nvGrpSpPr>
        <p:grpSpPr bwMode="auto">
          <a:xfrm>
            <a:off x="2792810" y="5995194"/>
            <a:ext cx="1071562" cy="692150"/>
            <a:chOff x="2141826" y="5313807"/>
            <a:chExt cx="1602868" cy="773175"/>
          </a:xfrm>
        </p:grpSpPr>
        <p:sp>
          <p:nvSpPr>
            <p:cNvPr id="18" name="Prostokąt 17"/>
            <p:cNvSpPr/>
            <p:nvPr/>
          </p:nvSpPr>
          <p:spPr>
            <a:xfrm>
              <a:off x="2236811" y="5393608"/>
              <a:ext cx="1507883" cy="2358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9" name="Nawias klamrowy otwierający 18"/>
            <p:cNvSpPr/>
            <p:nvPr/>
          </p:nvSpPr>
          <p:spPr>
            <a:xfrm rot="16200000">
              <a:off x="2820926" y="4961001"/>
              <a:ext cx="118814" cy="1477014"/>
            </a:xfrm>
            <a:prstGeom prst="leftBrace">
              <a:avLst>
                <a:gd name="adj1" fmla="val 135496"/>
                <a:gd name="adj2" fmla="val 50528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1990" name="pole tekstowe 15"/>
            <p:cNvSpPr txBox="1">
              <a:spLocks noChangeArrowheads="1"/>
            </p:cNvSpPr>
            <p:nvPr/>
          </p:nvSpPr>
          <p:spPr bwMode="auto">
            <a:xfrm>
              <a:off x="2196412" y="5709558"/>
              <a:ext cx="1421641" cy="37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SzPct val="100000"/>
              </a:pPr>
              <a:r>
                <a:rPr kumimoji="0" lang="pl-PL" altLang="pl-PL" sz="800">
                  <a:solidFill>
                    <a:srgbClr val="183884"/>
                  </a:solidFill>
                  <a:latin typeface="Myriad Pro" pitchFamily="34" charset="0"/>
                  <a:sym typeface="Arial" pitchFamily="34" charset="0"/>
                </a:rPr>
                <a:t>sold premises </a:t>
              </a:r>
            </a:p>
            <a:p>
              <a:pPr algn="ctr">
                <a:buSzPct val="100000"/>
              </a:pPr>
              <a:r>
                <a:rPr kumimoji="0" lang="pl-PL" altLang="pl-PL" sz="800">
                  <a:solidFill>
                    <a:srgbClr val="183884"/>
                  </a:solidFill>
                  <a:latin typeface="Myriad Pro" pitchFamily="34" charset="0"/>
                  <a:sym typeface="Arial" pitchFamily="34" charset="0"/>
                </a:rPr>
                <a:t> not transferred</a:t>
              </a:r>
            </a:p>
          </p:txBody>
        </p:sp>
        <p:sp>
          <p:nvSpPr>
            <p:cNvPr id="41991" name="pole tekstowe 16"/>
            <p:cNvSpPr txBox="1">
              <a:spLocks noChangeArrowheads="1"/>
            </p:cNvSpPr>
            <p:nvPr/>
          </p:nvSpPr>
          <p:spPr bwMode="auto">
            <a:xfrm>
              <a:off x="2572671" y="5313807"/>
              <a:ext cx="778461" cy="30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SzPct val="100000"/>
              </a:pPr>
              <a:r>
                <a:rPr kumimoji="0" lang="pl-PL" altLang="pl-PL" sz="1200" b="1">
                  <a:solidFill>
                    <a:srgbClr val="FFFFFF"/>
                  </a:solidFill>
                  <a:latin typeface="Myriad Pro" pitchFamily="34" charset="0"/>
                  <a:sym typeface="Arial" pitchFamily="34" charset="0"/>
                </a:rPr>
                <a:t>223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ytuł 1"/>
          <p:cNvSpPr>
            <a:spLocks noGrp="1"/>
          </p:cNvSpPr>
          <p:nvPr>
            <p:ph type="title"/>
          </p:nvPr>
        </p:nvSpPr>
        <p:spPr bwMode="auto">
          <a:xfrm>
            <a:off x="107950" y="327025"/>
            <a:ext cx="74882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Investments realized in III quarter of 2013</a:t>
            </a:r>
          </a:p>
        </p:txBody>
      </p:sp>
      <p:sp>
        <p:nvSpPr>
          <p:cNvPr id="28675" name="Symbol zastępczy zawartości 3"/>
          <p:cNvSpPr>
            <a:spLocks noGrp="1"/>
          </p:cNvSpPr>
          <p:nvPr>
            <p:ph idx="10"/>
          </p:nvPr>
        </p:nvSpPr>
        <p:spPr bwMode="auto">
          <a:xfrm>
            <a:off x="323850" y="1052513"/>
            <a:ext cx="8424863" cy="50403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In the third quarter of 2013, there were in total 393 premises with the total surface of 20.752 m</a:t>
            </a:r>
            <a:r>
              <a:rPr kumimoji="0" lang="pl-PL" altLang="pl-PL" baseline="30000" smtClean="0">
                <a:sym typeface="Arial" pitchFamily="34" charset="0"/>
              </a:rPr>
              <a:t>2</a:t>
            </a:r>
            <a:r>
              <a:rPr kumimoji="0" lang="pl-PL" altLang="pl-PL" smtClean="0">
                <a:sym typeface="Arial" pitchFamily="34" charset="0"/>
              </a:rPr>
              <a:t> implemented in residential investments</a:t>
            </a: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None/>
            </a:pPr>
            <a:endParaRPr kumimoji="0" lang="pl-PL" altLang="pl-PL" smtClean="0">
              <a:sym typeface="Arial" pitchFamily="34" charset="0"/>
            </a:endParaRPr>
          </a:p>
          <a:p>
            <a:r>
              <a:rPr kumimoji="0" lang="pl-PL" altLang="pl-PL" smtClean="0">
                <a:sym typeface="Arial" pitchFamily="34" charset="0"/>
              </a:rPr>
              <a:t>End preparations to implement Nowe Tysiąclecie investment in Katowice for sale (149 premises)</a:t>
            </a:r>
          </a:p>
        </p:txBody>
      </p:sp>
      <p:graphicFrame>
        <p:nvGraphicFramePr>
          <p:cNvPr id="7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68313" y="2060575"/>
          <a:ext cx="8229600" cy="2285683"/>
        </p:xfrm>
        <a:graphic>
          <a:graphicData uri="http://schemas.openxmlformats.org/drawingml/2006/table">
            <a:tbl>
              <a:tblPr/>
              <a:tblGrid>
                <a:gridCol w="1811337"/>
                <a:gridCol w="3095625"/>
                <a:gridCol w="1944688"/>
                <a:gridCol w="1377950"/>
              </a:tblGrid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Housing investments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Name of the design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Number of premises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PU (m</a:t>
                      </a:r>
                      <a:r>
                        <a:rPr kumimoji="0" lang="pl-PL" alt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44463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Realized - residential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Rezydencja Redłowo,  Gdynia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3 259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Oaza Piątkowo,  Poznań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9 422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Bliska Wola, Warszawa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7 716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Villa Campina – houses, Ożarów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Myriad Pro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IN 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20 752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tekstu 1"/>
          <p:cNvSpPr>
            <a:spLocks noGrp="1"/>
          </p:cNvSpPr>
          <p:nvPr>
            <p:ph type="body" idx="1"/>
          </p:nvPr>
        </p:nvSpPr>
        <p:spPr bwMode="auto">
          <a:xfrm>
            <a:off x="2484438" y="1565275"/>
            <a:ext cx="4040187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pl-PL" altLang="pl-PL" sz="1600" b="1" i="1" smtClean="0">
                <a:sym typeface="Arial" pitchFamily="34" charset="0"/>
              </a:rPr>
              <a:t>Investments in Warsaw and in the vicinity</a:t>
            </a: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2"/>
          </p:nvPr>
        </p:nvGraphicFramePr>
        <p:xfrm>
          <a:off x="323850" y="1989138"/>
          <a:ext cx="4103688" cy="4356159"/>
        </p:xfrm>
        <a:graphic>
          <a:graphicData uri="http://schemas.openxmlformats.org/drawingml/2006/table">
            <a:tbl>
              <a:tblPr/>
              <a:tblGrid>
                <a:gridCol w="2376488"/>
                <a:gridCol w="792162"/>
                <a:gridCol w="935038"/>
              </a:tblGrid>
              <a:tr h="8882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Investment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Number of premises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PUM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1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Bliska Wola stage II *  B1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666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30,695 m</a:t>
                      </a:r>
                      <a:r>
                        <a:rPr kumimoji="0" lang="pl-PL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461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Bliska Wola stage II *  B2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291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12 973 m</a:t>
                      </a:r>
                      <a:r>
                        <a:rPr kumimoji="0" lang="pl-PL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05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Bliska Wola stage III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481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21 183 m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461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Bliska Wola street, stage IV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525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23 600 m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05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Bliska Wola stage V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733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33 000 m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399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Zielona Dolina II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864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38 258 m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3993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 Berensona street*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263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11,874 m</a:t>
                      </a:r>
                      <a:r>
                        <a:rPr kumimoji="0" lang="pl-PL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472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Antoniewska street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221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13,864 m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T="47917" marB="479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</a:tbl>
          </a:graphicData>
        </a:graphic>
      </p:graphicFrame>
      <p:sp>
        <p:nvSpPr>
          <p:cNvPr id="46124" name="Tytuł 5"/>
          <p:cNvSpPr>
            <a:spLocks noGrp="1"/>
          </p:cNvSpPr>
          <p:nvPr>
            <p:ph type="title"/>
          </p:nvPr>
        </p:nvSpPr>
        <p:spPr bwMode="auto">
          <a:xfrm>
            <a:off x="107950" y="333375"/>
            <a:ext cx="8135938" cy="652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Investments planned to be run </a:t>
            </a:r>
            <a:r>
              <a:rPr kumimoji="0" lang="pl-PL" altLang="pl-PL" sz="1600" b="0" i="1" smtClean="0">
                <a:sym typeface="Arial" pitchFamily="34" charset="0"/>
              </a:rPr>
              <a:t>as at 30 September 2013</a:t>
            </a:r>
          </a:p>
        </p:txBody>
      </p:sp>
      <p:sp>
        <p:nvSpPr>
          <p:cNvPr id="46125" name="pole tekstowe 7"/>
          <p:cNvSpPr txBox="1">
            <a:spLocks noChangeArrowheads="1"/>
          </p:cNvSpPr>
          <p:nvPr/>
        </p:nvSpPr>
        <p:spPr bwMode="auto">
          <a:xfrm>
            <a:off x="323850" y="971550"/>
            <a:ext cx="8208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kumimoji="0" lang="pl-PL" altLang="pl-PL" sz="1600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During two years, on the basis of the land bank, the Company is planning to launch the realization of more than </a:t>
            </a:r>
            <a:r>
              <a:rPr kumimoji="0" lang="pl-PL" altLang="pl-PL" sz="16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6.000 </a:t>
            </a:r>
            <a:r>
              <a:rPr kumimoji="0" lang="pl-PL" altLang="pl-PL" sz="1600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premises:</a:t>
            </a:r>
          </a:p>
        </p:txBody>
      </p:sp>
      <p:sp>
        <p:nvSpPr>
          <p:cNvPr id="46126" name="pole tekstowe 14"/>
          <p:cNvSpPr txBox="1">
            <a:spLocks noChangeArrowheads="1"/>
          </p:cNvSpPr>
          <p:nvPr/>
        </p:nvSpPr>
        <p:spPr bwMode="auto">
          <a:xfrm>
            <a:off x="339725" y="6381750"/>
            <a:ext cx="79771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9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* Investments planned to be run at the turn of 2013 and 2014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91050" y="1989138"/>
          <a:ext cx="4176713" cy="3671889"/>
        </p:xfrm>
        <a:graphic>
          <a:graphicData uri="http://schemas.openxmlformats.org/drawingml/2006/table">
            <a:tbl>
              <a:tblPr/>
              <a:tblGrid>
                <a:gridCol w="2400300"/>
                <a:gridCol w="912813"/>
                <a:gridCol w="863600"/>
              </a:tblGrid>
              <a:tr h="538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Investment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Number of premises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Aluzyjna street 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1,800 m</a:t>
                      </a:r>
                      <a:r>
                        <a:rPr kumimoji="0" lang="pl-PL" altLang="pl-PL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Aluzyjna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4  080 m</a:t>
                      </a:r>
                      <a:r>
                        <a:rPr kumimoji="0" lang="pl-PL" altLang="pl-PL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Odkryta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4 158 m</a:t>
                      </a:r>
                      <a:r>
                        <a:rPr kumimoji="0" lang="pl-PL" altLang="pl-PL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Osada Wiślana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928 m</a:t>
                      </a:r>
                      <a:r>
                        <a:rPr kumimoji="0" lang="pl-PL" altLang="pl-PL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Zielona Dolina 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2 256 m</a:t>
                      </a:r>
                      <a:r>
                        <a:rPr kumimoji="0" lang="pl-PL" altLang="pl-PL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Nowodworska street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1,600 m</a:t>
                      </a:r>
                      <a:r>
                        <a:rPr kumimoji="0" lang="pl-PL" altLang="pl-PL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Mikołaja Trąby street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3 489 m</a:t>
                      </a:r>
                      <a:r>
                        <a:rPr kumimoji="0" lang="pl-PL" altLang="pl-PL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Villa Campina – houses, Ożarów*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1 870 m</a:t>
                      </a:r>
                      <a:r>
                        <a:rPr kumimoji="0" lang="pl-PL" altLang="pl-PL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96863" y="5776913"/>
          <a:ext cx="8424862" cy="517956"/>
        </p:xfrm>
        <a:graphic>
          <a:graphicData uri="http://schemas.openxmlformats.org/drawingml/2006/table">
            <a:tbl>
              <a:tblPr/>
              <a:tblGrid>
                <a:gridCol w="2855912"/>
                <a:gridCol w="2882900"/>
                <a:gridCol w="268605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In total</a:t>
                      </a:r>
                    </a:p>
                  </a:txBody>
                  <a:tcPr marT="45618" marB="456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Number of premises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 4 400</a:t>
                      </a:r>
                    </a:p>
                  </a:txBody>
                  <a:tcPr marT="45618" marB="456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205 628 m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marT="45618" marB="456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ymbol zastępczy tekstu 3"/>
          <p:cNvSpPr>
            <a:spLocks noGrp="1"/>
          </p:cNvSpPr>
          <p:nvPr>
            <p:ph type="body" sz="quarter" idx="3"/>
          </p:nvPr>
        </p:nvSpPr>
        <p:spPr bwMode="auto">
          <a:xfrm>
            <a:off x="2411413" y="1052513"/>
            <a:ext cx="4041775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pl-PL" altLang="pl-PL" sz="1600" smtClean="0">
                <a:sym typeface="Arial" pitchFamily="34" charset="0"/>
              </a:rPr>
              <a:t>Investments beside Warsaw</a:t>
            </a:r>
          </a:p>
        </p:txBody>
      </p:sp>
      <p:sp>
        <p:nvSpPr>
          <p:cNvPr id="48130" name="Tytuł 5"/>
          <p:cNvSpPr>
            <a:spLocks noGrp="1"/>
          </p:cNvSpPr>
          <p:nvPr>
            <p:ph type="title"/>
          </p:nvPr>
        </p:nvSpPr>
        <p:spPr bwMode="auto">
          <a:xfrm>
            <a:off x="107950" y="115888"/>
            <a:ext cx="74882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Investments planned to be run</a:t>
            </a:r>
          </a:p>
        </p:txBody>
      </p:sp>
      <p:graphicFrame>
        <p:nvGraphicFramePr>
          <p:cNvPr id="13" name="Symbol zastępczy zawartości 8"/>
          <p:cNvGraphicFramePr>
            <a:graphicFrameLocks noGrp="1"/>
          </p:cNvGraphicFramePr>
          <p:nvPr>
            <p:ph sz="half" idx="2"/>
          </p:nvPr>
        </p:nvGraphicFramePr>
        <p:xfrm>
          <a:off x="1331913" y="1412875"/>
          <a:ext cx="6769100" cy="4836160"/>
        </p:xfrm>
        <a:graphic>
          <a:graphicData uri="http://schemas.openxmlformats.org/drawingml/2006/table">
            <a:tbl>
              <a:tblPr/>
              <a:tblGrid>
                <a:gridCol w="3568700"/>
                <a:gridCol w="1354137"/>
                <a:gridCol w="1846263"/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Investment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Number of premises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Usable space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Katowice, Nowe Tysiąclecie stage I* Facility A1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7 085m</a:t>
                      </a:r>
                      <a:r>
                        <a:rPr kumimoji="0" lang="pl-PL" altLang="pl-PL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Katowice, Nowe Tysiąclecie stage II  Facility B1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7 085 m</a:t>
                      </a:r>
                      <a:r>
                        <a:rPr kumimoji="0" lang="pl-PL" alt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Katowice, Nowe Tysiąclecie stage 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16,175 m</a:t>
                      </a:r>
                      <a:r>
                        <a:rPr kumimoji="0" lang="pl-PL" alt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Katowice, Bałtycka street, stage 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10 194 m</a:t>
                      </a:r>
                      <a:r>
                        <a:rPr kumimoji="0" lang="pl-PL" alt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Katowice, Bałtycka street, stage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4 295 m</a:t>
                      </a:r>
                      <a:r>
                        <a:rPr kumimoji="0" lang="pl-PL" alt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Gdynia, Spokojna street, stage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13 614 m</a:t>
                      </a:r>
                      <a:r>
                        <a:rPr kumimoji="0" lang="pl-PL" alt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Gdynia, Spokojna street, stage I 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11 485 m</a:t>
                      </a:r>
                      <a:r>
                        <a:rPr kumimoji="0" lang="pl-PL" altLang="pl-PL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Łódź, Tymienieckiego street III*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4 784 m</a:t>
                      </a:r>
                      <a:r>
                        <a:rPr kumimoji="0" lang="pl-PL" altLang="pl-PL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Gdynia, Sochaczewska street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3 478 m</a:t>
                      </a:r>
                      <a:r>
                        <a:rPr kumimoji="0" lang="pl-PL" alt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In total: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1 445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78,195 m</a:t>
                      </a:r>
                      <a:r>
                        <a:rPr kumimoji="0" lang="pl-PL" alt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8181" name="pole tekstowe 6"/>
          <p:cNvSpPr txBox="1">
            <a:spLocks noChangeArrowheads="1"/>
          </p:cNvSpPr>
          <p:nvPr/>
        </p:nvSpPr>
        <p:spPr bwMode="auto">
          <a:xfrm>
            <a:off x="339725" y="6381750"/>
            <a:ext cx="79771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kumimoji="0" lang="pl-PL" altLang="pl-PL" sz="900" b="1">
                <a:solidFill>
                  <a:srgbClr val="183884"/>
                </a:solidFill>
                <a:latin typeface="Myriad Pro" pitchFamily="34" charset="0"/>
                <a:sym typeface="Arial" pitchFamily="34" charset="0"/>
              </a:rPr>
              <a:t>* Investments planned to be run at the turn of 2013 and 2014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ytuł 1"/>
          <p:cNvSpPr>
            <a:spLocks noGrp="1"/>
          </p:cNvSpPr>
          <p:nvPr>
            <p:ph type="title"/>
          </p:nvPr>
        </p:nvSpPr>
        <p:spPr bwMode="auto">
          <a:xfrm>
            <a:off x="107950" y="115888"/>
            <a:ext cx="7777163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The most important marketing events in the third quarter of 2013</a:t>
            </a:r>
          </a:p>
        </p:txBody>
      </p:sp>
      <p:sp>
        <p:nvSpPr>
          <p:cNvPr id="50178" name="Symbol zastępczy zawartości 4"/>
          <p:cNvSpPr>
            <a:spLocks noGrp="1"/>
          </p:cNvSpPr>
          <p:nvPr>
            <p:ph idx="1"/>
          </p:nvPr>
        </p:nvSpPr>
        <p:spPr bwMode="auto">
          <a:xfrm>
            <a:off x="323850" y="1052513"/>
            <a:ext cx="8496300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b="1" smtClean="0">
                <a:sym typeface="Arial" pitchFamily="34" charset="0"/>
              </a:rPr>
              <a:t>Introduction to the sale of Bliska Wola investment </a:t>
            </a:r>
            <a:r>
              <a:rPr kumimoji="0" lang="pl-PL" altLang="pl-PL" smtClean="0">
                <a:sym typeface="Arial" pitchFamily="34" charset="0"/>
              </a:rPr>
              <a:t>– investment located in the excellent location</a:t>
            </a:r>
          </a:p>
          <a:p>
            <a:pPr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r>
              <a:rPr kumimoji="0" lang="pl-PL" altLang="pl-PL" b="1" smtClean="0">
                <a:sym typeface="Arial" pitchFamily="34" charset="0"/>
              </a:rPr>
              <a:t>Promotion of 2 new Villa Campina houses </a:t>
            </a:r>
            <a:r>
              <a:rPr kumimoji="0" lang="pl-PL" altLang="pl-PL" smtClean="0">
                <a:sym typeface="Arial" pitchFamily="34" charset="0"/>
              </a:rPr>
              <a:t>- designs are the response for the market demands as regards price and standard („Margarita</a:t>
            </a:r>
            <a:r>
              <a:rPr kumimoji="0" lang="ja-JP" altLang="pl-PL" smtClean="0">
                <a:ea typeface="MS PGothic" pitchFamily="34" charset="-128"/>
                <a:sym typeface="Arial" pitchFamily="34" charset="0"/>
              </a:rPr>
              <a:t>”</a:t>
            </a:r>
            <a:r>
              <a:rPr kumimoji="0" lang="pl-PL" altLang="ja-JP" smtClean="0">
                <a:sym typeface="Arial" pitchFamily="34" charset="0"/>
              </a:rPr>
              <a:t> and „Anita</a:t>
            </a:r>
            <a:r>
              <a:rPr kumimoji="0" lang="ja-JP" altLang="pl-PL" smtClean="0">
                <a:ea typeface="MS PGothic" pitchFamily="34" charset="-128"/>
                <a:sym typeface="Arial" pitchFamily="34" charset="0"/>
              </a:rPr>
              <a:t>”</a:t>
            </a:r>
            <a:r>
              <a:rPr kumimoji="0" lang="pl-PL" altLang="ja-JP" smtClean="0">
                <a:sym typeface="Arial" pitchFamily="34" charset="0"/>
              </a:rPr>
              <a:t> houses)</a:t>
            </a:r>
          </a:p>
          <a:p>
            <a:pPr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r>
              <a:rPr kumimoji="0" lang="pl-PL" altLang="pl-PL" smtClean="0">
                <a:sym typeface="Arial" pitchFamily="34" charset="0"/>
              </a:rPr>
              <a:t>Continuation of sponsoring actions directed on </a:t>
            </a:r>
            <a:r>
              <a:rPr kumimoji="0" lang="pl-PL" altLang="pl-PL" b="1" smtClean="0">
                <a:sym typeface="Arial" pitchFamily="34" charset="0"/>
              </a:rPr>
              <a:t>the promotion of Company investment and image strenghtening</a:t>
            </a:r>
            <a:r>
              <a:rPr kumimoji="0" lang="pl-PL" altLang="pl-PL" smtClean="0">
                <a:sym typeface="Arial" pitchFamily="34" charset="0"/>
              </a:rPr>
              <a:t> – realization of TVN program – „Struggle for home</a:t>
            </a:r>
            <a:r>
              <a:rPr kumimoji="0" lang="ja-JP" altLang="pl-PL" smtClean="0">
                <a:ea typeface="MS PGothic" pitchFamily="34" charset="-128"/>
                <a:sym typeface="Arial" pitchFamily="34" charset="0"/>
              </a:rPr>
              <a:t>”</a:t>
            </a:r>
            <a:r>
              <a:rPr kumimoji="0" lang="pl-PL" altLang="ja-JP" smtClean="0">
                <a:sym typeface="Arial" pitchFamily="34" charset="0"/>
              </a:rPr>
              <a:t> in Zielona Dolina investment.</a:t>
            </a:r>
          </a:p>
          <a:p>
            <a:endParaRPr kumimoji="0" lang="pl-PL" altLang="pl-PL" smtClean="0">
              <a:sym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kumimoji="0" lang="pl-PL" altLang="pl-PL" smtClean="0">
                <a:sym typeface="Arial" pitchFamily="34" charset="0"/>
              </a:rPr>
              <a:t>	</a:t>
            </a:r>
          </a:p>
          <a:p>
            <a:pPr>
              <a:buFont typeface="Arial" pitchFamily="34" charset="0"/>
              <a:buNone/>
            </a:pPr>
            <a:r>
              <a:rPr kumimoji="0" lang="pl-PL" altLang="pl-PL" smtClean="0">
                <a:sym typeface="Arial" pitchFamily="34" charset="0"/>
              </a:rPr>
              <a:t>   </a:t>
            </a: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pPr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  <a:p>
            <a:endParaRPr kumimoji="0" lang="pl-PL" altLang="pl-PL" smtClean="0">
              <a:sym typeface="Arial" pitchFamily="34" charset="0"/>
            </a:endParaRPr>
          </a:p>
        </p:txBody>
      </p:sp>
      <p:pic>
        <p:nvPicPr>
          <p:cNvPr id="50179" name="Picture 3" descr="C:\Users\m.danilczuk\Desktop\margarita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32226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C:\Users\m.danilczuk\Desktop\ani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49738"/>
            <a:ext cx="315753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81525"/>
            <a:ext cx="21939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ytuł 1"/>
          <p:cNvSpPr>
            <a:spLocks noGrp="1"/>
          </p:cNvSpPr>
          <p:nvPr>
            <p:ph type="title"/>
          </p:nvPr>
        </p:nvSpPr>
        <p:spPr bwMode="auto">
          <a:xfrm>
            <a:off x="107950" y="115888"/>
            <a:ext cx="7777163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Marketing and sale policy in the third quarter of 2013</a:t>
            </a:r>
          </a:p>
        </p:txBody>
      </p:sp>
      <p:sp>
        <p:nvSpPr>
          <p:cNvPr id="52226" name="Symbol zastępczy zawartości 4"/>
          <p:cNvSpPr>
            <a:spLocks noGrp="1"/>
          </p:cNvSpPr>
          <p:nvPr>
            <p:ph idx="1"/>
          </p:nvPr>
        </p:nvSpPr>
        <p:spPr bwMode="auto">
          <a:xfrm>
            <a:off x="323850" y="476250"/>
            <a:ext cx="8424863" cy="374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endParaRPr kumimoji="0" lang="pl-PL" altLang="pl-PL" b="1" smtClean="0">
              <a:sym typeface="Arial" pitchFamily="34" charset="0"/>
            </a:endParaRPr>
          </a:p>
          <a:p>
            <a:pPr>
              <a:buFontTx/>
              <a:buChar char="•"/>
            </a:pPr>
            <a:r>
              <a:rPr kumimoji="0" lang="pl-PL" altLang="pl-PL" b="1" smtClean="0">
                <a:sym typeface="Arial" pitchFamily="34" charset="0"/>
              </a:rPr>
              <a:t>Focusing the marketing and adevertising strategic actions </a:t>
            </a:r>
            <a:r>
              <a:rPr kumimoji="0" lang="pl-PL" altLang="pl-PL" smtClean="0">
                <a:sym typeface="Arial" pitchFamily="34" charset="0"/>
              </a:rPr>
              <a:t>on the internet marketing field.</a:t>
            </a:r>
          </a:p>
          <a:p>
            <a:pPr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r>
              <a:rPr kumimoji="0" lang="pl-PL" altLang="pl-PL" b="1" smtClean="0">
                <a:sym typeface="Arial" pitchFamily="34" charset="0"/>
              </a:rPr>
              <a:t>Participation in trade ventures and events of </a:t>
            </a:r>
            <a:r>
              <a:rPr kumimoji="0" lang="pl-PL" altLang="pl-PL" smtClean="0">
                <a:sym typeface="Arial" pitchFamily="34" charset="0"/>
              </a:rPr>
              <a:t>business and recreation, eg.: presentation of Rezydencja Redłowo on Wind and Water event in Gdynia.</a:t>
            </a: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r>
              <a:rPr kumimoji="0" lang="pl-PL" altLang="pl-PL" smtClean="0">
                <a:sym typeface="Arial" pitchFamily="34" charset="0"/>
              </a:rPr>
              <a:t>Introduction for Oxygen investment </a:t>
            </a:r>
            <a:r>
              <a:rPr kumimoji="0" lang="pl-PL" altLang="pl-PL" b="1" smtClean="0">
                <a:sym typeface="Arial" pitchFamily="34" charset="0"/>
              </a:rPr>
              <a:t>Oxygen Residence program</a:t>
            </a:r>
            <a:r>
              <a:rPr kumimoji="0" lang="pl-PL" altLang="pl-PL" smtClean="0">
                <a:sym typeface="Arial" pitchFamily="34" charset="0"/>
              </a:rPr>
              <a:t>, making it possible to use the comprehensive program of rental management. </a:t>
            </a:r>
          </a:p>
          <a:p>
            <a:pPr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r>
              <a:rPr kumimoji="0" lang="pl-PL" altLang="pl-PL" smtClean="0">
                <a:sym typeface="Arial" pitchFamily="34" charset="0"/>
              </a:rPr>
              <a:t>Leading campaigns directed on </a:t>
            </a:r>
            <a:r>
              <a:rPr kumimoji="0" lang="pl-PL" altLang="pl-PL" b="1" smtClean="0">
                <a:sym typeface="Arial" pitchFamily="34" charset="0"/>
              </a:rPr>
              <a:t>the sale of premises that are fully ready to reside</a:t>
            </a:r>
            <a:r>
              <a:rPr kumimoji="0" lang="pl-PL" altLang="pl-PL" smtClean="0">
                <a:sym typeface="Arial" pitchFamily="34" charset="0"/>
              </a:rPr>
              <a:t> in Warszawa, Ożarów Mazowiecki and Łódź.</a:t>
            </a: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  <a:p>
            <a:pPr>
              <a:buFontTx/>
              <a:buChar char="•"/>
            </a:pPr>
            <a:endParaRPr kumimoji="0" lang="pl-PL" altLang="pl-PL" smtClean="0">
              <a:sym typeface="Arial" pitchFamily="34" charset="0"/>
            </a:endParaRPr>
          </a:p>
        </p:txBody>
      </p:sp>
      <p:pic>
        <p:nvPicPr>
          <p:cNvPr id="52227" name="Picture 4" descr="C:\Users\m.danilczuk\Desktop\Baner-750x200_łód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68564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827088" y="1557338"/>
          <a:ext cx="4392612" cy="4185603"/>
        </p:xfrm>
        <a:graphic>
          <a:graphicData uri="http://schemas.openxmlformats.org/drawingml/2006/table">
            <a:tbl>
              <a:tblPr/>
              <a:tblGrid>
                <a:gridCol w="2663825"/>
                <a:gridCol w="1728787"/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Design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Berensona street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Berensona street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Number of 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Useable area (in sq. m.)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11 874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Design net value (in mln of PLN)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89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Characteristics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38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82725">
                <a:tc gridSpan="2"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the design covers 12 facilities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low, prestige development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located on Białołęka– the most resiliently developing district in Warsaw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safe playgrounds within the are of housing development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proximity of agglomeration conveniences: schools, kindergartens, shopping centres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quick commute to the city center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297" name="Tytuł 3"/>
          <p:cNvSpPr>
            <a:spLocks noGrp="1"/>
          </p:cNvSpPr>
          <p:nvPr>
            <p:ph type="title"/>
          </p:nvPr>
        </p:nvSpPr>
        <p:spPr bwMode="auto">
          <a:xfrm>
            <a:off x="107950" y="255588"/>
            <a:ext cx="7920038" cy="65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z="2000" smtClean="0">
                <a:sym typeface="Arial" pitchFamily="34" charset="0"/>
              </a:rPr>
              <a:t>Designs planned to be run at the turn of 2013 and 2014:</a:t>
            </a:r>
            <a:br>
              <a:rPr kumimoji="0" lang="pl-PL" altLang="pl-PL" sz="2000" smtClean="0">
                <a:sym typeface="Arial" pitchFamily="34" charset="0"/>
              </a:rPr>
            </a:br>
            <a:r>
              <a:rPr kumimoji="0" lang="pl-PL" altLang="pl-PL" sz="2000" smtClean="0">
                <a:sym typeface="Arial" pitchFamily="34" charset="0"/>
              </a:rPr>
              <a:t>Warszawa, Berensona street</a:t>
            </a:r>
          </a:p>
        </p:txBody>
      </p:sp>
      <p:pic>
        <p:nvPicPr>
          <p:cNvPr id="54298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557338"/>
            <a:ext cx="287972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 bwMode="auto">
          <a:xfrm>
            <a:off x="107950" y="476250"/>
            <a:ext cx="74882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Table of contents</a:t>
            </a:r>
            <a:br>
              <a:rPr kumimoji="0" lang="pl-PL" altLang="pl-PL" smtClean="0">
                <a:sym typeface="Arial" pitchFamily="34" charset="0"/>
              </a:rPr>
            </a:br>
            <a:r>
              <a:rPr kumimoji="0" lang="pl-PL" altLang="pl-PL" smtClean="0">
                <a:sym typeface="Arial" pitchFamily="34" charset="0"/>
              </a:rPr>
              <a:t> </a:t>
            </a:r>
          </a:p>
        </p:txBody>
      </p:sp>
      <p:graphicFrame>
        <p:nvGraphicFramePr>
          <p:cNvPr id="4" name="Symbol zastępczy zawartości 5"/>
          <p:cNvGraphicFramePr>
            <a:graphicFrameLocks noGrp="1"/>
          </p:cNvGraphicFramePr>
          <p:nvPr/>
        </p:nvGraphicFramePr>
        <p:xfrm>
          <a:off x="395288" y="1557338"/>
          <a:ext cx="8229600" cy="5364320"/>
        </p:xfrm>
        <a:graphic>
          <a:graphicData uri="http://schemas.openxmlformats.org/drawingml/2006/table">
            <a:tbl>
              <a:tblPr/>
              <a:tblGrid>
                <a:gridCol w="7570787"/>
                <a:gridCol w="658813"/>
              </a:tblGrid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The most important events in the third quarter of 2013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Factors affecting Company activity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Apartment sales in quarters I - III of 2013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Chosen consolidated financial data for the third quarter of 2013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Chosen consolidated financial data cumulatively for in the third quarter of 2013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Gross sales margin vs gross profit on sale  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Realization of gross profit from the sales in the III quarter of 2013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Overheads vs employment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Premises in the offer to be recognized in the result in further quarters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Investments realized in III quarter of 2013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Investments planned to be run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The most important marketing events in the third quarter of 2013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Marketing and sale policy in the third quarter of 2013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Designs planned to be run at the turn of 2013 and 2014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388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827088" y="1557338"/>
          <a:ext cx="4392612" cy="4205288"/>
        </p:xfrm>
        <a:graphic>
          <a:graphicData uri="http://schemas.openxmlformats.org/drawingml/2006/table">
            <a:tbl>
              <a:tblPr/>
              <a:tblGrid>
                <a:gridCol w="2663825"/>
                <a:gridCol w="1728787"/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Design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Łódź,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Tymienieckiego street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Łódź, Tymienieckiego street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Number of 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Useable area (in sq. m.)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4 784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Design net value (in mln of PLN)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89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Characteristics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38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82725">
                <a:tc gridSpan="2"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the design covers 3 facilities with max. 7 storeys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presitge location in the historic area of Łódź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wide choice of metric areas and rooms arrangements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enclosed and supervised area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safe playgrounds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345" name="Tytuł 3"/>
          <p:cNvSpPr>
            <a:spLocks noGrp="1"/>
          </p:cNvSpPr>
          <p:nvPr>
            <p:ph type="title"/>
          </p:nvPr>
        </p:nvSpPr>
        <p:spPr bwMode="auto">
          <a:xfrm>
            <a:off x="107950" y="255588"/>
            <a:ext cx="7993063" cy="65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z="2000" smtClean="0">
                <a:sym typeface="Arial" pitchFamily="34" charset="0"/>
              </a:rPr>
              <a:t>Designs planned to be run at the turn of 2013 and 2014:</a:t>
            </a:r>
            <a:br>
              <a:rPr kumimoji="0" lang="pl-PL" altLang="pl-PL" sz="2000" smtClean="0">
                <a:sym typeface="Arial" pitchFamily="34" charset="0"/>
              </a:rPr>
            </a:br>
            <a:r>
              <a:rPr kumimoji="0" lang="pl-PL" altLang="pl-PL" sz="2000" smtClean="0">
                <a:sym typeface="Arial" pitchFamily="34" charset="0"/>
              </a:rPr>
              <a:t>Łódź, Tymienieckiego street III</a:t>
            </a:r>
          </a:p>
        </p:txBody>
      </p:sp>
      <p:pic>
        <p:nvPicPr>
          <p:cNvPr id="5634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430338"/>
            <a:ext cx="26654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21" name="Group 29"/>
          <p:cNvGraphicFramePr>
            <a:graphicFrameLocks noGrp="1"/>
          </p:cNvGraphicFramePr>
          <p:nvPr>
            <p:ph sz="half" idx="2"/>
          </p:nvPr>
        </p:nvGraphicFramePr>
        <p:xfrm>
          <a:off x="827088" y="1557338"/>
          <a:ext cx="4392612" cy="3991928"/>
        </p:xfrm>
        <a:graphic>
          <a:graphicData uri="http://schemas.openxmlformats.org/drawingml/2006/table">
            <a:tbl>
              <a:tblPr/>
              <a:tblGrid>
                <a:gridCol w="2665412"/>
                <a:gridCol w="1727200"/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Design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Gdynia, Spokojna street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Gdynia, Spokojna street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Number of 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 stage 196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Useable area(in sq. m.)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 stage 11,485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Design net value (in mln of PLN)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89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Characteristics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38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82725">
                <a:tc gridSpan="2"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attractive location - vicinity of Leśna and Spacerowa streets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low, cosy development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wide choice of metric areas and rooms arrangements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the design of rooms arrangement allows for any interiors arrangement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3E93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 proximity of beach and Trójmiejski Park Krajobrazowy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393" name="Tytuł 3"/>
          <p:cNvSpPr>
            <a:spLocks noGrp="1"/>
          </p:cNvSpPr>
          <p:nvPr>
            <p:ph type="title"/>
          </p:nvPr>
        </p:nvSpPr>
        <p:spPr bwMode="auto">
          <a:xfrm>
            <a:off x="107950" y="255588"/>
            <a:ext cx="7920038" cy="65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z="2000" smtClean="0">
                <a:sym typeface="Arial" pitchFamily="34" charset="0"/>
              </a:rPr>
              <a:t>Designs planned to be run at the turn of 2013 and 2014:</a:t>
            </a:r>
            <a:br>
              <a:rPr kumimoji="0" lang="pl-PL" altLang="pl-PL" sz="2000" smtClean="0">
                <a:sym typeface="Arial" pitchFamily="34" charset="0"/>
              </a:rPr>
            </a:br>
            <a:r>
              <a:rPr kumimoji="0" lang="pl-PL" altLang="pl-PL" sz="2000" smtClean="0">
                <a:sym typeface="Arial" pitchFamily="34" charset="0"/>
              </a:rPr>
              <a:t>Gdynia, Spokojna street, stage I</a:t>
            </a:r>
          </a:p>
        </p:txBody>
      </p:sp>
      <p:pic>
        <p:nvPicPr>
          <p:cNvPr id="58394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79241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5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79241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2949575" cy="5046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539750" y="1341438"/>
          <a:ext cx="4557713" cy="4315460"/>
        </p:xfrm>
        <a:graphic>
          <a:graphicData uri="http://schemas.openxmlformats.org/drawingml/2006/table">
            <a:tbl>
              <a:tblPr/>
              <a:tblGrid>
                <a:gridCol w="2520950"/>
                <a:gridCol w="2036763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Design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Bliska Wola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Warszawa, Wola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Number of premises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957 at the II stage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Useable area (in sq. m.)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II stage 43 668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Service – trading – offices (in sq. m.)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as a target - more than 70 000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Design net value</a:t>
                      </a:r>
                      <a:b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</a:b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(in PLN mln)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approximately 298 for II stage,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Characteristics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38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82725">
                <a:tc gridSpan="2"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great location - only 3 km from the strict center of the city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very well developed communication infrastructure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     - subway station since 2014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recreational area inside the housing development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interesting and modern facilities architecture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competitive prices of 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445" name="Tytuł 3"/>
          <p:cNvSpPr>
            <a:spLocks noGrp="1"/>
          </p:cNvSpPr>
          <p:nvPr>
            <p:ph type="title"/>
          </p:nvPr>
        </p:nvSpPr>
        <p:spPr bwMode="auto">
          <a:xfrm>
            <a:off x="107950" y="255588"/>
            <a:ext cx="7920038" cy="65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z="2000" smtClean="0">
                <a:sym typeface="Arial" pitchFamily="34" charset="0"/>
              </a:rPr>
              <a:t>Designs planned to be run at the turn of 2013 and 2014: </a:t>
            </a:r>
            <a:br>
              <a:rPr kumimoji="0" lang="pl-PL" altLang="pl-PL" sz="2000" smtClean="0">
                <a:sym typeface="Arial" pitchFamily="34" charset="0"/>
              </a:rPr>
            </a:br>
            <a:r>
              <a:rPr kumimoji="0" lang="pl-PL" altLang="pl-PL" sz="2000" smtClean="0">
                <a:sym typeface="Arial" pitchFamily="34" charset="0"/>
              </a:rPr>
              <a:t>Bliska Wola, Stage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2949575" cy="4827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1042988" y="1412875"/>
          <a:ext cx="4038600" cy="4488180"/>
        </p:xfrm>
        <a:graphic>
          <a:graphicData uri="http://schemas.openxmlformats.org/drawingml/2006/table">
            <a:tbl>
              <a:tblPr/>
              <a:tblGrid>
                <a:gridCol w="1641475"/>
                <a:gridCol w="239712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Design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Nowe Tysiąclecie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Katowice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Number of 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 I stage 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Useable area(in sq.m.)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 stage 7,085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Design net value (in mln of PLN)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Characteristics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38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482725">
                <a:tc gridSpan="2"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as a target the design should cover five 17-storey residential and office facilities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modern architecture – numerous glazing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attractive location allows for convenient and quick communication with centre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terrain development includes numerous shrubs and trees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wide scope of metric area selection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pl-PL" alt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vicinity of green terrains, including Park Śląski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(the biggest city park in the Europe)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490" name="Tytuł 3"/>
          <p:cNvSpPr>
            <a:spLocks noGrp="1"/>
          </p:cNvSpPr>
          <p:nvPr>
            <p:ph type="title"/>
          </p:nvPr>
        </p:nvSpPr>
        <p:spPr bwMode="auto">
          <a:xfrm>
            <a:off x="107950" y="188913"/>
            <a:ext cx="7991475" cy="65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z="2000" smtClean="0">
                <a:sym typeface="Arial" pitchFamily="34" charset="0"/>
              </a:rPr>
              <a:t>Designs planned to be run at the turn of 2013 and 2014: </a:t>
            </a:r>
            <a:br>
              <a:rPr kumimoji="0" lang="pl-PL" altLang="pl-PL" sz="2000" smtClean="0">
                <a:sym typeface="Arial" pitchFamily="34" charset="0"/>
              </a:rPr>
            </a:br>
            <a:r>
              <a:rPr kumimoji="0" lang="pl-PL" altLang="pl-PL" sz="2000" smtClean="0">
                <a:sym typeface="Arial" pitchFamily="34" charset="0"/>
              </a:rPr>
              <a:t>Nowe Tysiąclecie, Stage I</a:t>
            </a:r>
          </a:p>
        </p:txBody>
      </p:sp>
      <p:pic>
        <p:nvPicPr>
          <p:cNvPr id="62491" name="Picture 2" descr="Katowice_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288131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Symbol zastępczy zawartości 5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229725" cy="685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619250" y="1484313"/>
            <a:ext cx="5905500" cy="468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itchFamily="34" charset="0"/>
              <a:buNone/>
            </a:pPr>
            <a:r>
              <a:rPr kumimoji="0" lang="pl-PL" altLang="pl-PL" sz="3200" b="1" smtClean="0">
                <a:sym typeface="Arial" pitchFamily="34" charset="0"/>
              </a:rPr>
              <a:t>Thank you for your attention</a:t>
            </a:r>
          </a:p>
          <a:p>
            <a:pPr marL="0" indent="0" algn="ctr">
              <a:buFont typeface="Arial" pitchFamily="34" charset="0"/>
              <a:buNone/>
            </a:pPr>
            <a:endParaRPr kumimoji="0" lang="pl-PL" altLang="pl-PL" sz="3200" b="1" smtClean="0">
              <a:sym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kumimoji="0" lang="pl-PL" altLang="pl-PL" sz="2000" b="1" smtClean="0">
                <a:sym typeface="Arial" pitchFamily="34" charset="0"/>
              </a:rPr>
              <a:t>INVESTOR RELATIONS:</a:t>
            </a:r>
          </a:p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kumimoji="0" lang="pl-PL" altLang="pl-PL" sz="2400" b="1" smtClean="0">
                <a:sym typeface="Arial" pitchFamily="34" charset="0"/>
              </a:rPr>
              <a:t>Małgorzata Szwarc-Sroka</a:t>
            </a:r>
          </a:p>
          <a:p>
            <a:pPr marL="0" indent="0" algn="ctr">
              <a:buFont typeface="Arial" pitchFamily="34" charset="0"/>
              <a:buNone/>
            </a:pPr>
            <a:r>
              <a:rPr kumimoji="0" lang="pl-PL" altLang="pl-PL" sz="1800" smtClean="0">
                <a:sym typeface="Arial" pitchFamily="34" charset="0"/>
              </a:rPr>
              <a:t>Director of the Economic Department </a:t>
            </a:r>
          </a:p>
          <a:p>
            <a:pPr marL="0" indent="0" algn="ctr">
              <a:buFont typeface="Arial" pitchFamily="34" charset="0"/>
              <a:buNone/>
            </a:pPr>
            <a:r>
              <a:rPr kumimoji="0" lang="pl-PL" altLang="pl-PL" sz="1800" smtClean="0">
                <a:sym typeface="Arial" pitchFamily="34" charset="0"/>
              </a:rPr>
              <a:t>and Director of the Investor Relations Office </a:t>
            </a:r>
            <a:br>
              <a:rPr kumimoji="0" lang="pl-PL" altLang="pl-PL" sz="1800" smtClean="0">
                <a:sym typeface="Arial" pitchFamily="34" charset="0"/>
              </a:rPr>
            </a:br>
            <a:r>
              <a:rPr kumimoji="0" lang="pl-PL" altLang="pl-PL" sz="1800" smtClean="0">
                <a:sym typeface="Arial" pitchFamily="34" charset="0"/>
              </a:rPr>
              <a:t>J.W. Construction Holding S.A.</a:t>
            </a:r>
          </a:p>
          <a:p>
            <a:pPr marL="0" indent="0" algn="ctr">
              <a:buFont typeface="Arial" pitchFamily="34" charset="0"/>
              <a:buNone/>
            </a:pPr>
            <a:endParaRPr kumimoji="0" lang="pl-PL" altLang="pl-PL" sz="1800" smtClean="0">
              <a:sym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kumimoji="0" lang="pl-PL" altLang="pl-PL" sz="1800" smtClean="0">
                <a:sym typeface="Arial" pitchFamily="34" charset="0"/>
              </a:rPr>
              <a:t>Member of the Board of J.W. Contruction Sp. z o.o.</a:t>
            </a:r>
          </a:p>
          <a:p>
            <a:pPr marL="0" indent="0" algn="ctr">
              <a:buFont typeface="Arial" pitchFamily="34" charset="0"/>
              <a:buNone/>
            </a:pPr>
            <a:r>
              <a:rPr kumimoji="0" lang="pl-PL" altLang="pl-PL" sz="1800" b="1" smtClean="0">
                <a:sym typeface="Arial" pitchFamily="34" charset="0"/>
              </a:rPr>
              <a:t>tel.: 22 771 77 85</a:t>
            </a:r>
            <a:br>
              <a:rPr kumimoji="0" lang="pl-PL" altLang="pl-PL" sz="1800" b="1" smtClean="0">
                <a:sym typeface="Arial" pitchFamily="34" charset="0"/>
              </a:rPr>
            </a:br>
            <a:r>
              <a:rPr kumimoji="0" lang="pl-PL" altLang="pl-PL" sz="1800" b="1" smtClean="0">
                <a:sym typeface="Arial" pitchFamily="34" charset="0"/>
              </a:rPr>
              <a:t>e-mail.:  relacje.inwestorskie@jwconstruction.com.pl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 bwMode="auto">
          <a:xfrm>
            <a:off x="107950" y="327025"/>
            <a:ext cx="74882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The most important events in the third quarter of 2013</a:t>
            </a:r>
          </a:p>
        </p:txBody>
      </p:sp>
      <p:sp>
        <p:nvSpPr>
          <p:cNvPr id="21506" name="Symbol zastępczy zawartości 25"/>
          <p:cNvSpPr>
            <a:spLocks noGrp="1"/>
          </p:cNvSpPr>
          <p:nvPr>
            <p:ph idx="1"/>
          </p:nvPr>
        </p:nvSpPr>
        <p:spPr bwMode="auto">
          <a:xfrm>
            <a:off x="431800" y="1052513"/>
            <a:ext cx="8712200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kumimoji="0" lang="pl-PL" altLang="pl-PL" sz="1800" b="1" smtClean="0">
                <a:sym typeface="Arial" pitchFamily="34" charset="0"/>
              </a:rPr>
              <a:t>Bliska Wola investment, I stage:</a:t>
            </a:r>
          </a:p>
          <a:p>
            <a:pPr>
              <a:buFont typeface="Arial" pitchFamily="34" charset="0"/>
              <a:buNone/>
            </a:pPr>
            <a:endParaRPr kumimoji="0" lang="pl-PL" altLang="pl-PL" sz="1800" b="1" smtClean="0">
              <a:sym typeface="Arial" pitchFamily="34" charset="0"/>
            </a:endParaRPr>
          </a:p>
          <a:p>
            <a:r>
              <a:rPr kumimoji="0" lang="pl-PL" altLang="pl-PL" smtClean="0">
                <a:sym typeface="Arial" pitchFamily="34" charset="0"/>
              </a:rPr>
              <a:t>Start of the investment construction:</a:t>
            </a:r>
          </a:p>
          <a:p>
            <a:pPr lvl="1"/>
            <a:r>
              <a:rPr kumimoji="0" lang="pl-PL" altLang="pl-PL" i="1" smtClean="0">
                <a:sym typeface="Arial" pitchFamily="34" charset="0"/>
              </a:rPr>
              <a:t> in target 156 premises, 7 716 sq. m. of useable area</a:t>
            </a:r>
          </a:p>
          <a:p>
            <a:pPr>
              <a:buFont typeface="Arial" pitchFamily="34" charset="0"/>
              <a:buNone/>
            </a:pPr>
            <a:endParaRPr kumimoji="0" lang="pl-PL" altLang="pl-PL" sz="1400" i="1" smtClean="0">
              <a:sym typeface="Arial" pitchFamily="34" charset="0"/>
            </a:endParaRPr>
          </a:p>
          <a:p>
            <a:r>
              <a:rPr kumimoji="0" lang="pl-PL" altLang="pl-PL" smtClean="0">
                <a:sym typeface="Arial" pitchFamily="34" charset="0"/>
              </a:rPr>
              <a:t>Starting the trust open account</a:t>
            </a:r>
          </a:p>
          <a:p>
            <a:pPr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r>
              <a:rPr kumimoji="0" lang="pl-PL" altLang="pl-PL" smtClean="0">
                <a:sym typeface="Arial" pitchFamily="34" charset="0"/>
              </a:rPr>
              <a:t>Sales start:  </a:t>
            </a:r>
          </a:p>
          <a:p>
            <a:pPr lvl="1"/>
            <a:r>
              <a:rPr kumimoji="0" lang="pl-PL" altLang="pl-PL" i="1" smtClean="0">
                <a:sym typeface="Arial" pitchFamily="34" charset="0"/>
              </a:rPr>
              <a:t>in September (first month of sale) the result of 46 sold premises has been achieved</a:t>
            </a:r>
          </a:p>
        </p:txBody>
      </p:sp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21875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Z:\!Zdjęcia inwestycji\Bliska Wola\Male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292600"/>
            <a:ext cx="29749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Z:\!Zdjęcia inwestycji\Bliska Wola\Male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310673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 bwMode="auto">
          <a:xfrm>
            <a:off x="107950" y="327025"/>
            <a:ext cx="74882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The most important events in the third quarter of 2013</a:t>
            </a:r>
          </a:p>
        </p:txBody>
      </p:sp>
      <p:sp>
        <p:nvSpPr>
          <p:cNvPr id="23554" name="Symbol zastępczy zawartości 4"/>
          <p:cNvSpPr>
            <a:spLocks noGrp="1"/>
          </p:cNvSpPr>
          <p:nvPr>
            <p:ph idx="1"/>
          </p:nvPr>
        </p:nvSpPr>
        <p:spPr bwMode="auto">
          <a:xfrm>
            <a:off x="323850" y="620713"/>
            <a:ext cx="8424863" cy="5976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pPr marL="0" indent="0"/>
            <a:r>
              <a:rPr kumimoji="0" lang="pl-PL" altLang="pl-PL" smtClean="0">
                <a:sym typeface="Arial" pitchFamily="34" charset="0"/>
              </a:rPr>
              <a:t>  Obtaining buidling permit:</a:t>
            </a:r>
          </a:p>
          <a:p>
            <a:pPr lvl="1"/>
            <a:r>
              <a:rPr kumimoji="0" lang="pl-PL" altLang="pl-PL" smtClean="0">
                <a:sym typeface="Arial" pitchFamily="34" charset="0"/>
              </a:rPr>
              <a:t>I stage of investment at Bałycka street in Katowice</a:t>
            </a:r>
          </a:p>
          <a:p>
            <a:pPr lvl="1"/>
            <a:r>
              <a:rPr kumimoji="0" lang="pl-PL" altLang="pl-PL" smtClean="0">
                <a:sym typeface="Arial" pitchFamily="34" charset="0"/>
              </a:rPr>
              <a:t>II stage of Nowe Tysiąclecie investment in Katowice (temporary building permit)</a:t>
            </a:r>
          </a:p>
          <a:p>
            <a:pPr lvl="1"/>
            <a:r>
              <a:rPr kumimoji="0" lang="pl-PL" altLang="pl-PL" smtClean="0">
                <a:sym typeface="Arial" pitchFamily="34" charset="0"/>
              </a:rPr>
              <a:t>II stage of Nowe Tysiąclecie investment in Katowice (temporary building permit)</a:t>
            </a:r>
          </a:p>
          <a:p>
            <a:pPr lvl="1"/>
            <a:r>
              <a:rPr kumimoji="0" lang="pl-PL" altLang="pl-PL" smtClean="0">
                <a:sym typeface="Arial" pitchFamily="34" charset="0"/>
              </a:rPr>
              <a:t>6 single-family houses at Villa Campina housing development</a:t>
            </a:r>
          </a:p>
          <a:p>
            <a:pPr lvl="1"/>
            <a:endParaRPr kumimoji="0" lang="pl-PL" altLang="pl-PL" smtClean="0">
              <a:sym typeface="Arial" pitchFamily="34" charset="0"/>
            </a:endParaRPr>
          </a:p>
          <a:p>
            <a:pPr lvl="1"/>
            <a:endParaRPr kumimoji="0" lang="pl-PL" altLang="pl-PL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z="1400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z="1400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z="1400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z="1400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z="1400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z="1400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z="1400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z="1400" smtClean="0">
              <a:sym typeface="Arial" pitchFamily="34" charset="0"/>
            </a:endParaRPr>
          </a:p>
          <a:p>
            <a:pPr marL="0" indent="0"/>
            <a:r>
              <a:rPr kumimoji="0" lang="pl-PL" altLang="pl-PL" smtClean="0">
                <a:sym typeface="Arial" pitchFamily="34" charset="0"/>
              </a:rPr>
              <a:t>  Start of </a:t>
            </a:r>
            <a:r>
              <a:rPr kumimoji="0" lang="pl-PL" altLang="pl-PL" b="1" smtClean="0">
                <a:sym typeface="Arial" pitchFamily="34" charset="0"/>
              </a:rPr>
              <a:t> II edition of „Struggle for home</a:t>
            </a:r>
            <a:r>
              <a:rPr kumimoji="0" lang="ja-JP" altLang="pl-PL" b="1" smtClean="0">
                <a:ea typeface="MS PGothic" pitchFamily="34" charset="-128"/>
                <a:sym typeface="Arial" pitchFamily="34" charset="0"/>
              </a:rPr>
              <a:t>”</a:t>
            </a:r>
            <a:r>
              <a:rPr kumimoji="0" lang="pl-PL" altLang="ja-JP" b="1" smtClean="0">
                <a:sym typeface="Arial" pitchFamily="34" charset="0"/>
              </a:rPr>
              <a:t> </a:t>
            </a:r>
            <a:r>
              <a:rPr kumimoji="0" lang="pl-PL" altLang="ja-JP" smtClean="0">
                <a:sym typeface="Arial" pitchFamily="34" charset="0"/>
              </a:rPr>
              <a:t>program, realized at </a:t>
            </a:r>
            <a:br>
              <a:rPr kumimoji="0" lang="pl-PL" altLang="ja-JP" smtClean="0">
                <a:sym typeface="Arial" pitchFamily="34" charset="0"/>
              </a:rPr>
            </a:br>
            <a:r>
              <a:rPr kumimoji="0" lang="pl-PL" altLang="ja-JP" smtClean="0">
                <a:sym typeface="Arial" pitchFamily="34" charset="0"/>
              </a:rPr>
              <a:t>Zielona Dolina housing development and emitted in TVN, where J.W. Construction Holding S.A. is the Partner and Patron of the main award.</a:t>
            </a:r>
          </a:p>
          <a:p>
            <a:pPr marL="0" indent="0"/>
            <a:endParaRPr kumimoji="0" lang="pl-PL" altLang="pl-PL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pPr marL="0" indent="0"/>
            <a:endParaRPr kumimoji="0" lang="pl-PL" altLang="pl-PL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7083425" y="66913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kumimoji="0" lang="en-US" altLang="pl-PL" sz="1800">
              <a:latin typeface="Myriad Pro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4213" y="2349500"/>
          <a:ext cx="7488237" cy="2255520"/>
        </p:xfrm>
        <a:graphic>
          <a:graphicData uri="http://schemas.openxmlformats.org/drawingml/2006/table">
            <a:tbl>
              <a:tblPr/>
              <a:tblGrid>
                <a:gridCol w="4608512"/>
                <a:gridCol w="1439863"/>
                <a:gridCol w="1439862"/>
              </a:tblGrid>
              <a:tr h="2619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Investment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Data on the investment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60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Number of premises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388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PUM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3884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 stage of investment at Bałycka street in Katowice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10,194 m</a:t>
                      </a:r>
                      <a:r>
                        <a:rPr kumimoji="0" lang="pl-PL" alt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 stage of investment Nowe Tysiąclecie in Katowice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7,085 m</a:t>
                      </a:r>
                      <a:r>
                        <a:rPr kumimoji="0" lang="pl-PL" alt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II stage of investment Nowe Tysiąclecie in Katowice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7,085 m</a:t>
                      </a:r>
                      <a:r>
                        <a:rPr kumimoji="0" lang="pl-PL" alt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6 single-family houses at Villa Campina housing development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Myriad Pro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1 072 m</a:t>
                      </a:r>
                      <a:r>
                        <a:rPr kumimoji="0" lang="pl-PL" altLang="pl-PL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</a:tbl>
          </a:graphicData>
        </a:graphic>
      </p:graphicFrame>
      <p:pic>
        <p:nvPicPr>
          <p:cNvPr id="235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r="12474"/>
          <a:stretch>
            <a:fillRect/>
          </a:stretch>
        </p:blipFill>
        <p:spPr bwMode="auto">
          <a:xfrm>
            <a:off x="3708400" y="5373688"/>
            <a:ext cx="122078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2" descr="Z:\!Zdjęcia inwestycji\!!!BRUNO\Zielona Dolina\BF130830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589588"/>
            <a:ext cx="16208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" descr="Z:\!Zdjęcia inwestycji\!!!BRUNO\Zielona Dolina\BF130830_0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5661025"/>
            <a:ext cx="145891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 bwMode="auto">
          <a:xfrm>
            <a:off x="107950" y="327025"/>
            <a:ext cx="81359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Factors that affect the Company activity </a:t>
            </a:r>
          </a:p>
        </p:txBody>
      </p:sp>
      <p:sp>
        <p:nvSpPr>
          <p:cNvPr id="25602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331913" y="1773238"/>
            <a:ext cx="7488237" cy="359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50825"/>
            <a:r>
              <a:rPr kumimoji="0" lang="pl-PL" altLang="pl-PL" sz="1500" b="1" dirty="0" err="1" smtClean="0">
                <a:sym typeface="Arial" pitchFamily="34" charset="0"/>
              </a:rPr>
              <a:t>Maintained</a:t>
            </a:r>
            <a:r>
              <a:rPr kumimoji="0" lang="pl-PL" altLang="pl-PL" sz="1500" b="1" dirty="0" smtClean="0">
                <a:sym typeface="Arial" pitchFamily="34" charset="0"/>
              </a:rPr>
              <a:t> </a:t>
            </a:r>
            <a:r>
              <a:rPr kumimoji="0" lang="pl-PL" altLang="pl-PL" sz="1500" b="1" dirty="0" err="1" smtClean="0">
                <a:sym typeface="Arial" pitchFamily="34" charset="0"/>
              </a:rPr>
              <a:t>low</a:t>
            </a:r>
            <a:r>
              <a:rPr kumimoji="0" lang="pl-PL" altLang="pl-PL" sz="1500" b="1" dirty="0" smtClean="0">
                <a:sym typeface="Arial" pitchFamily="34" charset="0"/>
              </a:rPr>
              <a:t> </a:t>
            </a:r>
            <a:r>
              <a:rPr kumimoji="0" lang="pl-PL" altLang="pl-PL" sz="1500" b="1" dirty="0" err="1" smtClean="0">
                <a:sym typeface="Arial" pitchFamily="34" charset="0"/>
              </a:rPr>
              <a:t>interest</a:t>
            </a:r>
            <a:r>
              <a:rPr kumimoji="0" lang="pl-PL" altLang="pl-PL" sz="1500" b="1" dirty="0" smtClean="0">
                <a:sym typeface="Arial" pitchFamily="34" charset="0"/>
              </a:rPr>
              <a:t> </a:t>
            </a:r>
            <a:r>
              <a:rPr kumimoji="0" lang="pl-PL" altLang="pl-PL" sz="1500" b="1" dirty="0" err="1" smtClean="0">
                <a:sym typeface="Arial" pitchFamily="34" charset="0"/>
              </a:rPr>
              <a:t>rates</a:t>
            </a:r>
            <a:r>
              <a:rPr kumimoji="0" lang="pl-PL" altLang="pl-PL" sz="1500" dirty="0" smtClean="0">
                <a:sym typeface="Arial" pitchFamily="34" charset="0"/>
              </a:rPr>
              <a:t> of </a:t>
            </a:r>
            <a:r>
              <a:rPr kumimoji="0" lang="pl-PL" altLang="pl-PL" sz="1500" dirty="0" err="1" smtClean="0">
                <a:sym typeface="Arial" pitchFamily="34" charset="0"/>
              </a:rPr>
              <a:t>mortgages</a:t>
            </a:r>
            <a:r>
              <a:rPr kumimoji="0" lang="pl-PL" altLang="pl-PL" sz="1500" dirty="0" smtClean="0">
                <a:sym typeface="Arial" pitchFamily="34" charset="0"/>
              </a:rPr>
              <a:t> with the </a:t>
            </a:r>
            <a:r>
              <a:rPr kumimoji="0" lang="pl-PL" altLang="pl-PL" sz="1500" dirty="0" err="1" smtClean="0">
                <a:sym typeface="Arial" pitchFamily="34" charset="0"/>
              </a:rPr>
              <a:t>factor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which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is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favourable</a:t>
            </a:r>
            <a:r>
              <a:rPr kumimoji="0" lang="pl-PL" altLang="pl-PL" sz="1500" dirty="0" smtClean="0">
                <a:sym typeface="Arial" pitchFamily="34" charset="0"/>
              </a:rPr>
              <a:t> for </a:t>
            </a:r>
            <a:r>
              <a:rPr kumimoji="0" lang="pl-PL" altLang="pl-PL" sz="1500" dirty="0" err="1" smtClean="0">
                <a:sym typeface="Arial" pitchFamily="34" charset="0"/>
              </a:rPr>
              <a:t>customers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who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apply</a:t>
            </a:r>
            <a:r>
              <a:rPr kumimoji="0" lang="pl-PL" altLang="pl-PL" sz="1500" dirty="0" smtClean="0">
                <a:sym typeface="Arial" pitchFamily="34" charset="0"/>
              </a:rPr>
              <a:t> for the </a:t>
            </a:r>
            <a:r>
              <a:rPr kumimoji="0" lang="pl-PL" altLang="pl-PL" sz="1500" dirty="0" err="1" smtClean="0">
                <a:sym typeface="Arial" pitchFamily="34" charset="0"/>
              </a:rPr>
              <a:t>credit</a:t>
            </a:r>
            <a:r>
              <a:rPr kumimoji="0" lang="pl-PL" altLang="pl-PL" sz="1500" dirty="0" smtClean="0">
                <a:sym typeface="Arial" pitchFamily="34" charset="0"/>
              </a:rPr>
              <a:t>.</a:t>
            </a:r>
          </a:p>
          <a:p>
            <a:pPr indent="-250825">
              <a:buFont typeface="Arial" pitchFamily="34" charset="0"/>
              <a:buNone/>
            </a:pPr>
            <a:endParaRPr kumimoji="0" lang="pl-PL" altLang="pl-PL" sz="1500" dirty="0" smtClean="0">
              <a:sym typeface="Arial" pitchFamily="34" charset="0"/>
            </a:endParaRPr>
          </a:p>
          <a:p>
            <a:pPr indent="-250825"/>
            <a:r>
              <a:rPr kumimoji="0" lang="pl-PL" altLang="pl-PL" sz="1500" dirty="0" err="1" smtClean="0">
                <a:sym typeface="Arial" pitchFamily="34" charset="0"/>
              </a:rPr>
              <a:t>Principles</a:t>
            </a:r>
            <a:r>
              <a:rPr kumimoji="0" lang="pl-PL" altLang="pl-PL" sz="1500" dirty="0" smtClean="0">
                <a:sym typeface="Arial" pitchFamily="34" charset="0"/>
              </a:rPr>
              <a:t> of a </a:t>
            </a:r>
            <a:r>
              <a:rPr kumimoji="0" lang="pl-PL" altLang="pl-PL" sz="1500" dirty="0" err="1" smtClean="0">
                <a:sym typeface="Arial" pitchFamily="34" charset="0"/>
              </a:rPr>
              <a:t>new</a:t>
            </a:r>
            <a:r>
              <a:rPr kumimoji="0" lang="pl-PL" altLang="pl-PL" sz="1500" dirty="0" smtClean="0">
                <a:sym typeface="Arial" pitchFamily="34" charset="0"/>
              </a:rPr>
              <a:t> program of </a:t>
            </a:r>
            <a:r>
              <a:rPr kumimoji="0" lang="pl-PL" altLang="pl-PL" sz="1500" b="1" dirty="0" err="1" smtClean="0">
                <a:sym typeface="Arial" pitchFamily="34" charset="0"/>
              </a:rPr>
              <a:t>rental</a:t>
            </a:r>
            <a:r>
              <a:rPr kumimoji="0" lang="pl-PL" altLang="pl-PL" sz="1500" b="1" dirty="0" smtClean="0">
                <a:sym typeface="Arial" pitchFamily="34" charset="0"/>
              </a:rPr>
              <a:t> </a:t>
            </a:r>
            <a:r>
              <a:rPr kumimoji="0" lang="pl-PL" altLang="pl-PL" sz="1500" b="1" dirty="0" err="1" smtClean="0">
                <a:sym typeface="Arial" pitchFamily="34" charset="0"/>
              </a:rPr>
              <a:t>flats</a:t>
            </a:r>
            <a:r>
              <a:rPr kumimoji="0" lang="pl-PL" altLang="pl-PL" sz="1500" b="1" dirty="0" smtClean="0">
                <a:sym typeface="Arial" pitchFamily="34" charset="0"/>
              </a:rPr>
              <a:t> fund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are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included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br>
              <a:rPr kumimoji="0" lang="pl-PL" altLang="pl-PL" sz="1500" dirty="0" smtClean="0">
                <a:sym typeface="Arial" pitchFamily="34" charset="0"/>
              </a:rPr>
            </a:br>
            <a:r>
              <a:rPr kumimoji="0" lang="pl-PL" altLang="pl-PL" sz="1500" dirty="0" smtClean="0">
                <a:sym typeface="Arial" pitchFamily="34" charset="0"/>
              </a:rPr>
              <a:t>in the </a:t>
            </a:r>
            <a:r>
              <a:rPr kumimoji="0" lang="pl-PL" altLang="pl-PL" sz="1500" dirty="0" err="1" smtClean="0">
                <a:sym typeface="Arial" pitchFamily="34" charset="0"/>
              </a:rPr>
              <a:t>offer</a:t>
            </a:r>
            <a:r>
              <a:rPr kumimoji="0" lang="pl-PL" altLang="pl-PL" sz="1500" dirty="0" smtClean="0">
                <a:sym typeface="Arial" pitchFamily="34" charset="0"/>
              </a:rPr>
              <a:t> of Company </a:t>
            </a:r>
            <a:r>
              <a:rPr kumimoji="0" lang="pl-PL" altLang="pl-PL" sz="1500" dirty="0" err="1" smtClean="0">
                <a:sym typeface="Arial" pitchFamily="34" charset="0"/>
              </a:rPr>
              <a:t>premises</a:t>
            </a:r>
            <a:r>
              <a:rPr kumimoji="0" lang="pl-PL" altLang="pl-PL" sz="1500" dirty="0" smtClean="0">
                <a:sym typeface="Arial" pitchFamily="34" charset="0"/>
              </a:rPr>
              <a:t>.</a:t>
            </a:r>
          </a:p>
          <a:p>
            <a:pPr indent="-250825">
              <a:buFont typeface="Arial" pitchFamily="34" charset="0"/>
              <a:buNone/>
            </a:pPr>
            <a:endParaRPr kumimoji="0" lang="pl-PL" altLang="pl-PL" sz="1500" dirty="0" smtClean="0">
              <a:sym typeface="Arial" pitchFamily="34" charset="0"/>
            </a:endParaRPr>
          </a:p>
          <a:p>
            <a:pPr indent="-250825"/>
            <a:r>
              <a:rPr kumimoji="0" lang="pl-PL" altLang="pl-PL" sz="1500" dirty="0" smtClean="0">
                <a:sym typeface="Arial" pitchFamily="34" charset="0"/>
              </a:rPr>
              <a:t>Major </a:t>
            </a:r>
            <a:r>
              <a:rPr kumimoji="0" lang="pl-PL" altLang="pl-PL" sz="1500" dirty="0" err="1" smtClean="0">
                <a:sym typeface="Arial" pitchFamily="34" charset="0"/>
              </a:rPr>
              <a:t>interest</a:t>
            </a:r>
            <a:r>
              <a:rPr kumimoji="0" lang="pl-PL" altLang="pl-PL" sz="1500" dirty="0" smtClean="0">
                <a:sym typeface="Arial" pitchFamily="34" charset="0"/>
              </a:rPr>
              <a:t> in </a:t>
            </a:r>
            <a:r>
              <a:rPr kumimoji="0" lang="pl-PL" altLang="pl-PL" sz="1500" b="1" dirty="0" err="1" smtClean="0">
                <a:sym typeface="Arial" pitchFamily="34" charset="0"/>
              </a:rPr>
              <a:t>purchase</a:t>
            </a:r>
            <a:r>
              <a:rPr kumimoji="0" lang="pl-PL" altLang="pl-PL" sz="1500" dirty="0" err="1" smtClean="0">
                <a:sym typeface="Arial" pitchFamily="34" charset="0"/>
              </a:rPr>
              <a:t>of</a:t>
            </a:r>
            <a:r>
              <a:rPr kumimoji="0" lang="pl-PL" altLang="pl-PL" sz="1500" b="1" dirty="0" smtClean="0">
                <a:sym typeface="Arial" pitchFamily="34" charset="0"/>
              </a:rPr>
              <a:t> </a:t>
            </a:r>
            <a:r>
              <a:rPr kumimoji="0" lang="pl-PL" altLang="pl-PL" sz="1500" b="1" dirty="0" err="1" smtClean="0">
                <a:sym typeface="Arial" pitchFamily="34" charset="0"/>
              </a:rPr>
              <a:t>flats</a:t>
            </a:r>
            <a:r>
              <a:rPr kumimoji="0" lang="pl-PL" altLang="pl-PL" sz="1500" b="1" dirty="0" smtClean="0">
                <a:sym typeface="Arial" pitchFamily="34" charset="0"/>
              </a:rPr>
              <a:t> for the investment </a:t>
            </a:r>
            <a:r>
              <a:rPr kumimoji="0" lang="pl-PL" altLang="pl-PL" sz="1500" b="1" dirty="0" err="1" smtClean="0">
                <a:sym typeface="Arial" pitchFamily="34" charset="0"/>
              </a:rPr>
              <a:t>purposes</a:t>
            </a:r>
            <a:r>
              <a:rPr kumimoji="0" lang="pl-PL" altLang="pl-PL" sz="1500" dirty="0" smtClean="0">
                <a:sym typeface="Arial" pitchFamily="34" charset="0"/>
              </a:rPr>
              <a:t>.</a:t>
            </a:r>
          </a:p>
          <a:p>
            <a:pPr indent="-250825"/>
            <a:endParaRPr kumimoji="0" lang="pl-PL" altLang="pl-PL" sz="1500" dirty="0" smtClean="0">
              <a:sym typeface="Arial" pitchFamily="34" charset="0"/>
            </a:endParaRPr>
          </a:p>
          <a:p>
            <a:pPr indent="-250825"/>
            <a:r>
              <a:rPr kumimoji="0" lang="pl-PL" altLang="pl-PL" sz="1500" dirty="0" err="1" smtClean="0">
                <a:sym typeface="Arial" pitchFamily="34" charset="0"/>
              </a:rPr>
              <a:t>Making</a:t>
            </a:r>
            <a:r>
              <a:rPr kumimoji="0" lang="pl-PL" altLang="pl-PL" sz="1500" dirty="0" smtClean="0">
                <a:sym typeface="Arial" pitchFamily="34" charset="0"/>
              </a:rPr>
              <a:t> (in </a:t>
            </a:r>
            <a:r>
              <a:rPr kumimoji="0" lang="pl-PL" altLang="pl-PL" sz="1500" dirty="0" err="1" smtClean="0">
                <a:sym typeface="Arial" pitchFamily="34" charset="0"/>
              </a:rPr>
              <a:t>September</a:t>
            </a:r>
            <a:r>
              <a:rPr kumimoji="0" lang="pl-PL" altLang="pl-PL" sz="1500" dirty="0" smtClean="0">
                <a:sym typeface="Arial" pitchFamily="34" charset="0"/>
              </a:rPr>
              <a:t>) the program </a:t>
            </a:r>
            <a:r>
              <a:rPr kumimoji="0" lang="pl-PL" altLang="pl-PL" sz="1500" dirty="0" err="1" smtClean="0">
                <a:sym typeface="Arial" pitchFamily="34" charset="0"/>
              </a:rPr>
              <a:t>called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b="1" dirty="0" smtClean="0">
                <a:sym typeface="Arial" pitchFamily="34" charset="0"/>
              </a:rPr>
              <a:t>Mieszkanie dla Młodych</a:t>
            </a:r>
            <a:r>
              <a:rPr kumimoji="0" lang="pl-PL" altLang="pl-PL" sz="1500" dirty="0" smtClean="0">
                <a:sym typeface="Arial" pitchFamily="34" charset="0"/>
              </a:rPr>
              <a:t> the </a:t>
            </a:r>
            <a:r>
              <a:rPr kumimoji="0" lang="pl-PL" altLang="pl-PL" sz="1500" dirty="0" err="1" smtClean="0">
                <a:sym typeface="Arial" pitchFamily="34" charset="0"/>
              </a:rPr>
              <a:t>factor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which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develops</a:t>
            </a:r>
            <a:r>
              <a:rPr kumimoji="0" lang="pl-PL" altLang="pl-PL" sz="1500" dirty="0" smtClean="0">
                <a:sym typeface="Arial" pitchFamily="34" charset="0"/>
              </a:rPr>
              <a:t> the </a:t>
            </a:r>
            <a:r>
              <a:rPr kumimoji="0" lang="pl-PL" altLang="pl-PL" sz="1500" dirty="0" err="1" smtClean="0">
                <a:sym typeface="Arial" pitchFamily="34" charset="0"/>
              </a:rPr>
              <a:t>demand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since</a:t>
            </a:r>
            <a:r>
              <a:rPr kumimoji="0" lang="pl-PL" altLang="pl-PL" sz="1500" dirty="0" smtClean="0">
                <a:sym typeface="Arial" pitchFamily="34" charset="0"/>
              </a:rPr>
              <a:t> 2014.</a:t>
            </a:r>
          </a:p>
          <a:p>
            <a:pPr indent="-250825"/>
            <a:endParaRPr kumimoji="0" lang="pl-PL" altLang="pl-PL" sz="1500" dirty="0" smtClean="0">
              <a:sym typeface="Arial" pitchFamily="34" charset="0"/>
            </a:endParaRPr>
          </a:p>
          <a:p>
            <a:pPr indent="-250825"/>
            <a:r>
              <a:rPr kumimoji="0" lang="pl-PL" altLang="pl-PL" sz="1500" dirty="0" err="1" smtClean="0">
                <a:sym typeface="Arial" pitchFamily="34" charset="0"/>
              </a:rPr>
              <a:t>Running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b="1" dirty="0" err="1" smtClean="0">
                <a:sym typeface="Arial" pitchFamily="34" charset="0"/>
              </a:rPr>
              <a:t>an</a:t>
            </a:r>
            <a:r>
              <a:rPr kumimoji="0" lang="pl-PL" altLang="pl-PL" sz="1500" b="1" dirty="0" smtClean="0">
                <a:sym typeface="Arial" pitchFamily="34" charset="0"/>
              </a:rPr>
              <a:t> </a:t>
            </a:r>
            <a:r>
              <a:rPr kumimoji="0" lang="pl-PL" altLang="pl-PL" sz="1500" b="1" dirty="0" err="1" smtClean="0">
                <a:sym typeface="Arial" pitchFamily="34" charset="0"/>
              </a:rPr>
              <a:t>intensive</a:t>
            </a:r>
            <a:r>
              <a:rPr kumimoji="0" lang="pl-PL" altLang="pl-PL" sz="1500" b="1" dirty="0" smtClean="0">
                <a:sym typeface="Arial" pitchFamily="34" charset="0"/>
              </a:rPr>
              <a:t> marketing and </a:t>
            </a:r>
            <a:r>
              <a:rPr kumimoji="0" lang="pl-PL" altLang="pl-PL" sz="1500" b="1" dirty="0" err="1" smtClean="0">
                <a:sym typeface="Arial" pitchFamily="34" charset="0"/>
              </a:rPr>
              <a:t>advertising</a:t>
            </a:r>
            <a:r>
              <a:rPr kumimoji="0" lang="pl-PL" altLang="pl-PL" sz="1500" b="1" dirty="0" smtClean="0">
                <a:sym typeface="Arial" pitchFamily="34" charset="0"/>
              </a:rPr>
              <a:t> </a:t>
            </a:r>
            <a:r>
              <a:rPr kumimoji="0" lang="pl-PL" altLang="pl-PL" sz="1500" b="1" dirty="0" err="1" smtClean="0">
                <a:sym typeface="Arial" pitchFamily="34" charset="0"/>
              </a:rPr>
              <a:t>actions</a:t>
            </a:r>
            <a:r>
              <a:rPr kumimoji="0" lang="pl-PL" altLang="pl-PL" sz="1500" b="1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guided</a:t>
            </a:r>
            <a:r>
              <a:rPr kumimoji="0" lang="pl-PL" altLang="pl-PL" sz="1500" dirty="0" smtClean="0">
                <a:sym typeface="Arial" pitchFamily="34" charset="0"/>
              </a:rPr>
              <a:t> on the sale of </a:t>
            </a:r>
            <a:r>
              <a:rPr kumimoji="0" lang="pl-PL" altLang="pl-PL" sz="1500" dirty="0" err="1" smtClean="0">
                <a:sym typeface="Arial" pitchFamily="34" charset="0"/>
              </a:rPr>
              <a:t>finished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premises</a:t>
            </a:r>
            <a:r>
              <a:rPr kumimoji="0" lang="pl-PL" altLang="pl-PL" sz="1500" dirty="0" smtClean="0">
                <a:sym typeface="Arial" pitchFamily="34" charset="0"/>
              </a:rPr>
              <a:t>.</a:t>
            </a:r>
            <a:br>
              <a:rPr kumimoji="0" lang="pl-PL" altLang="pl-PL" sz="1500" dirty="0" smtClean="0">
                <a:sym typeface="Arial" pitchFamily="34" charset="0"/>
              </a:rPr>
            </a:br>
            <a:r>
              <a:rPr kumimoji="0" lang="pl-PL" altLang="pl-PL" sz="1500" dirty="0" smtClean="0">
                <a:sym typeface="Arial" pitchFamily="34" charset="0"/>
              </a:rPr>
              <a:t/>
            </a:r>
            <a:br>
              <a:rPr kumimoji="0" lang="pl-PL" altLang="pl-PL" sz="1500" dirty="0" smtClean="0">
                <a:sym typeface="Arial" pitchFamily="34" charset="0"/>
              </a:rPr>
            </a:br>
            <a:endParaRPr kumimoji="0" lang="pl-PL" altLang="pl-PL" sz="1500" dirty="0" smtClean="0">
              <a:sym typeface="Arial" pitchFamily="34" charset="0"/>
            </a:endParaRPr>
          </a:p>
        </p:txBody>
      </p:sp>
      <p:grpSp>
        <p:nvGrpSpPr>
          <p:cNvPr id="25603" name="Grupa 8"/>
          <p:cNvGrpSpPr>
            <a:grpSpLocks/>
          </p:cNvGrpSpPr>
          <p:nvPr/>
        </p:nvGrpSpPr>
        <p:grpSpPr bwMode="auto">
          <a:xfrm>
            <a:off x="250825" y="1773238"/>
            <a:ext cx="1081088" cy="3816350"/>
            <a:chOff x="546458" y="3969296"/>
            <a:chExt cx="771638" cy="2124000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58" y="3969296"/>
              <a:ext cx="771638" cy="2124000"/>
            </a:xfrm>
            <a:prstGeom prst="rect">
              <a:avLst/>
            </a:prstGeom>
            <a:noFill/>
            <a:ln>
              <a:noFill/>
            </a:ln>
            <a:effectLst>
              <a:outerShdw blurRad="63500" sy="23000" kx="-1199993" algn="bl" rotWithShape="0">
                <a:srgbClr val="000000">
                  <a:alpha val="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ole tekstowe 5"/>
            <p:cNvSpPr txBox="1"/>
            <p:nvPr/>
          </p:nvSpPr>
          <p:spPr>
            <a:xfrm>
              <a:off x="791937" y="4220797"/>
              <a:ext cx="337161" cy="1764432"/>
            </a:xfrm>
            <a:prstGeom prst="rect">
              <a:avLst/>
            </a:prstGeom>
            <a:noFill/>
          </p:spPr>
          <p:txBody>
            <a:bodyPr vert="wordArt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spc="300" dirty="0">
                  <a:solidFill>
                    <a:schemeClr val="bg1"/>
                  </a:solidFill>
                  <a:latin typeface="Myriad Pro" pitchFamily="34" charset="0"/>
                  <a:cs typeface="+mn-cs"/>
                </a:rPr>
                <a:t>POSITIVE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title"/>
          </p:nvPr>
        </p:nvSpPr>
        <p:spPr bwMode="auto">
          <a:xfrm>
            <a:off x="107950" y="327025"/>
            <a:ext cx="81359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Factors that affect the Company activity </a:t>
            </a:r>
          </a:p>
        </p:txBody>
      </p:sp>
      <p:sp>
        <p:nvSpPr>
          <p:cNvPr id="27650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403350" y="2060575"/>
            <a:ext cx="7524750" cy="269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50825"/>
            <a:r>
              <a:rPr kumimoji="0" lang="pl-PL" altLang="pl-PL" sz="1500" b="1" dirty="0" smtClean="0">
                <a:sym typeface="Arial" pitchFamily="34" charset="0"/>
              </a:rPr>
              <a:t>Development </a:t>
            </a:r>
            <a:r>
              <a:rPr kumimoji="0" lang="pl-PL" altLang="pl-PL" sz="1500" b="1" dirty="0" smtClean="0">
                <a:sym typeface="Arial" pitchFamily="34" charset="0"/>
              </a:rPr>
              <a:t>law </a:t>
            </a:r>
            <a:r>
              <a:rPr kumimoji="0" lang="pl-PL" altLang="pl-PL" sz="1500" b="1" dirty="0" err="1" smtClean="0">
                <a:sym typeface="Arial" pitchFamily="34" charset="0"/>
              </a:rPr>
              <a:t>which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makes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it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more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difficult</a:t>
            </a:r>
            <a:r>
              <a:rPr kumimoji="0" lang="pl-PL" altLang="pl-PL" sz="1500" dirty="0" smtClean="0">
                <a:sym typeface="Arial" pitchFamily="34" charset="0"/>
              </a:rPr>
              <a:t> to </a:t>
            </a:r>
            <a:r>
              <a:rPr kumimoji="0" lang="pl-PL" altLang="pl-PL" sz="1500" dirty="0" err="1" smtClean="0">
                <a:sym typeface="Arial" pitchFamily="34" charset="0"/>
              </a:rPr>
              <a:t>among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others</a:t>
            </a:r>
            <a:r>
              <a:rPr kumimoji="0" lang="pl-PL" altLang="pl-PL" sz="1500" dirty="0" smtClean="0">
                <a:sym typeface="Arial" pitchFamily="34" charset="0"/>
              </a:rPr>
              <a:t> fund </a:t>
            </a:r>
            <a:r>
              <a:rPr kumimoji="0" lang="pl-PL" altLang="pl-PL" sz="1500" dirty="0" err="1" smtClean="0">
                <a:sym typeface="Arial" pitchFamily="34" charset="0"/>
              </a:rPr>
              <a:t>new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investments</a:t>
            </a:r>
            <a:r>
              <a:rPr kumimoji="0" lang="pl-PL" altLang="pl-PL" sz="1500" dirty="0" smtClean="0">
                <a:sym typeface="Arial" pitchFamily="34" charset="0"/>
              </a:rPr>
              <a:t>. </a:t>
            </a:r>
            <a:endParaRPr kumimoji="0" lang="pl-PL" altLang="pl-PL" sz="1500" dirty="0" smtClean="0">
              <a:sym typeface="Arial" pitchFamily="34" charset="0"/>
            </a:endParaRPr>
          </a:p>
          <a:p>
            <a:pPr indent="-250825"/>
            <a:endParaRPr kumimoji="0" lang="pl-PL" altLang="pl-PL" sz="1500" dirty="0">
              <a:sym typeface="Arial" pitchFamily="34" charset="0"/>
            </a:endParaRPr>
          </a:p>
          <a:p>
            <a:pPr indent="-250825"/>
            <a:r>
              <a:rPr kumimoji="0" lang="pl-PL" altLang="pl-PL" sz="1500" dirty="0" smtClean="0">
                <a:sym typeface="Arial" pitchFamily="34" charset="0"/>
              </a:rPr>
              <a:t>Developer </a:t>
            </a:r>
            <a:r>
              <a:rPr kumimoji="0" lang="pl-PL" altLang="pl-PL" sz="1500" dirty="0" err="1" smtClean="0">
                <a:sym typeface="Arial" pitchFamily="34" charset="0"/>
              </a:rPr>
              <a:t>branch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percepted</a:t>
            </a:r>
            <a:r>
              <a:rPr kumimoji="0" lang="pl-PL" altLang="pl-PL" sz="1500" dirty="0" smtClean="0">
                <a:sym typeface="Arial" pitchFamily="34" charset="0"/>
              </a:rPr>
              <a:t> by the </a:t>
            </a:r>
            <a:r>
              <a:rPr kumimoji="0" lang="pl-PL" altLang="pl-PL" sz="1500" dirty="0" err="1" smtClean="0">
                <a:sym typeface="Arial" pitchFamily="34" charset="0"/>
              </a:rPr>
              <a:t>financial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institutions</a:t>
            </a:r>
            <a:r>
              <a:rPr kumimoji="0" lang="pl-PL" altLang="pl-PL" sz="1500" dirty="0" smtClean="0">
                <a:sym typeface="Arial" pitchFamily="34" charset="0"/>
              </a:rPr>
              <a:t> as </a:t>
            </a:r>
            <a:r>
              <a:rPr kumimoji="0" lang="pl-PL" altLang="pl-PL" sz="1500" b="1" dirty="0" smtClean="0">
                <a:sym typeface="Arial" pitchFamily="34" charset="0"/>
              </a:rPr>
              <a:t>high </a:t>
            </a:r>
            <a:r>
              <a:rPr kumimoji="0" lang="pl-PL" altLang="pl-PL" sz="1500" b="1" dirty="0" err="1" smtClean="0">
                <a:sym typeface="Arial" pitchFamily="34" charset="0"/>
              </a:rPr>
              <a:t>risk</a:t>
            </a:r>
            <a:r>
              <a:rPr kumimoji="0" lang="pl-PL" altLang="pl-PL" sz="1500" b="1" dirty="0" smtClean="0">
                <a:sym typeface="Arial" pitchFamily="34" charset="0"/>
              </a:rPr>
              <a:t> </a:t>
            </a:r>
            <a:r>
              <a:rPr kumimoji="0" lang="pl-PL" altLang="pl-PL" sz="1500" b="1" dirty="0" err="1" smtClean="0">
                <a:sym typeface="Arial" pitchFamily="34" charset="0"/>
              </a:rPr>
              <a:t>branch</a:t>
            </a:r>
            <a:r>
              <a:rPr kumimoji="0" lang="pl-PL" altLang="pl-PL" sz="1500" dirty="0" smtClean="0">
                <a:sym typeface="Arial" pitchFamily="34" charset="0"/>
              </a:rPr>
              <a:t>.</a:t>
            </a:r>
          </a:p>
          <a:p>
            <a:pPr indent="-250825"/>
            <a:endParaRPr kumimoji="0" lang="pl-PL" altLang="pl-PL" sz="1500" dirty="0">
              <a:sym typeface="Arial" pitchFamily="34" charset="0"/>
            </a:endParaRPr>
          </a:p>
          <a:p>
            <a:pPr indent="-250825"/>
            <a:r>
              <a:rPr kumimoji="0" lang="pl-PL" altLang="pl-PL" sz="1500" dirty="0" smtClean="0">
                <a:sym typeface="Arial" pitchFamily="34" charset="0"/>
              </a:rPr>
              <a:t> Lack </a:t>
            </a:r>
            <a:r>
              <a:rPr kumimoji="0" lang="pl-PL" altLang="pl-PL" sz="1500" dirty="0" smtClean="0">
                <a:sym typeface="Arial" pitchFamily="34" charset="0"/>
              </a:rPr>
              <a:t>of </a:t>
            </a:r>
            <a:r>
              <a:rPr kumimoji="0" lang="pl-PL" altLang="pl-PL" sz="1500" dirty="0" err="1" smtClean="0">
                <a:sym typeface="Arial" pitchFamily="34" charset="0"/>
              </a:rPr>
              <a:t>government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b="1" dirty="0" smtClean="0">
                <a:sym typeface="Arial" pitchFamily="34" charset="0"/>
              </a:rPr>
              <a:t>program to </a:t>
            </a:r>
            <a:r>
              <a:rPr kumimoji="0" lang="pl-PL" altLang="pl-PL" sz="1500" b="1" dirty="0" err="1" smtClean="0">
                <a:sym typeface="Arial" pitchFamily="34" charset="0"/>
              </a:rPr>
              <a:t>support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purchasers</a:t>
            </a:r>
            <a:r>
              <a:rPr kumimoji="0" lang="pl-PL" altLang="pl-PL" sz="1500" dirty="0" smtClean="0">
                <a:sym typeface="Arial" pitchFamily="34" charset="0"/>
              </a:rPr>
              <a:t> in 2013</a:t>
            </a:r>
            <a:r>
              <a:rPr kumimoji="0" lang="pl-PL" altLang="pl-PL" sz="1500" dirty="0" smtClean="0">
                <a:sym typeface="Arial" pitchFamily="34" charset="0"/>
              </a:rPr>
              <a:t>.</a:t>
            </a:r>
          </a:p>
          <a:p>
            <a:pPr indent="-250825"/>
            <a:endParaRPr kumimoji="0" lang="pl-PL" altLang="pl-PL" sz="1500" dirty="0">
              <a:sym typeface="Arial" pitchFamily="34" charset="0"/>
            </a:endParaRPr>
          </a:p>
          <a:p>
            <a:pPr indent="-250825"/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b="1" dirty="0" err="1" smtClean="0">
                <a:sym typeface="Arial" pitchFamily="34" charset="0"/>
              </a:rPr>
              <a:t>Long-lasting</a:t>
            </a:r>
            <a:r>
              <a:rPr kumimoji="0" lang="pl-PL" altLang="pl-PL" sz="1500" b="1" dirty="0" smtClean="0">
                <a:sym typeface="Arial" pitchFamily="34" charset="0"/>
              </a:rPr>
              <a:t> </a:t>
            </a:r>
            <a:r>
              <a:rPr kumimoji="0" lang="pl-PL" altLang="pl-PL" sz="1500" b="1" dirty="0" err="1" smtClean="0">
                <a:sym typeface="Arial" pitchFamily="34" charset="0"/>
              </a:rPr>
              <a:t>process</a:t>
            </a:r>
            <a:r>
              <a:rPr kumimoji="0" lang="pl-PL" altLang="pl-PL" sz="1500" dirty="0" err="1" smtClean="0">
                <a:sym typeface="Arial" pitchFamily="34" charset="0"/>
              </a:rPr>
              <a:t>of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obtaining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necessary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administrative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decisions</a:t>
            </a:r>
            <a:r>
              <a:rPr kumimoji="0" lang="pl-PL" altLang="pl-PL" sz="1500" dirty="0" smtClean="0">
                <a:sym typeface="Arial" pitchFamily="34" charset="0"/>
              </a:rPr>
              <a:t> in </a:t>
            </a:r>
            <a:r>
              <a:rPr kumimoji="0" lang="pl-PL" altLang="pl-PL" sz="1500" dirty="0" err="1" smtClean="0">
                <a:sym typeface="Arial" pitchFamily="34" charset="0"/>
              </a:rPr>
              <a:t>relation</a:t>
            </a:r>
            <a:r>
              <a:rPr kumimoji="0" lang="pl-PL" altLang="pl-PL" sz="1500" dirty="0" smtClean="0">
                <a:sym typeface="Arial" pitchFamily="34" charset="0"/>
              </a:rPr>
              <a:t> to the </a:t>
            </a:r>
            <a:r>
              <a:rPr kumimoji="0" lang="pl-PL" altLang="pl-PL" sz="1500" dirty="0" err="1" smtClean="0">
                <a:sym typeface="Arial" pitchFamily="34" charset="0"/>
              </a:rPr>
              <a:t>currently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ongoing</a:t>
            </a:r>
            <a:r>
              <a:rPr kumimoji="0" lang="pl-PL" altLang="pl-PL" sz="1500" dirty="0" smtClean="0">
                <a:sym typeface="Arial" pitchFamily="34" charset="0"/>
              </a:rPr>
              <a:t> and </a:t>
            </a:r>
            <a:r>
              <a:rPr kumimoji="0" lang="pl-PL" altLang="pl-PL" sz="1500" dirty="0" err="1" smtClean="0">
                <a:sym typeface="Arial" pitchFamily="34" charset="0"/>
              </a:rPr>
              <a:t>future</a:t>
            </a:r>
            <a:r>
              <a:rPr kumimoji="0" lang="pl-PL" altLang="pl-PL" sz="1500" dirty="0" smtClean="0">
                <a:sym typeface="Arial" pitchFamily="34" charset="0"/>
              </a:rPr>
              <a:t> </a:t>
            </a:r>
            <a:r>
              <a:rPr kumimoji="0" lang="pl-PL" altLang="pl-PL" sz="1500" dirty="0" err="1" smtClean="0">
                <a:sym typeface="Arial" pitchFamily="34" charset="0"/>
              </a:rPr>
              <a:t>projects</a:t>
            </a:r>
            <a:r>
              <a:rPr kumimoji="0" lang="pl-PL" altLang="pl-PL" sz="1500" dirty="0" smtClean="0">
                <a:sym typeface="Arial" pitchFamily="34" charset="0"/>
              </a:rPr>
              <a:t>.</a:t>
            </a:r>
          </a:p>
          <a:p>
            <a:pPr marL="92075" indent="0">
              <a:buFontTx/>
              <a:buChar char="•"/>
            </a:pPr>
            <a:endParaRPr kumimoji="0" lang="pl-PL" altLang="pl-PL" sz="1500" dirty="0" smtClean="0">
              <a:sym typeface="Arial" pitchFamily="34" charset="0"/>
            </a:endParaRPr>
          </a:p>
          <a:p>
            <a:pPr marL="92075" indent="0">
              <a:buFontTx/>
              <a:buChar char="•"/>
            </a:pPr>
            <a:endParaRPr kumimoji="0" lang="pl-PL" altLang="pl-PL" sz="1500" dirty="0" smtClean="0">
              <a:sym typeface="Arial" pitchFamily="34" charset="0"/>
            </a:endParaRPr>
          </a:p>
          <a:p>
            <a:pPr marL="92075" indent="0">
              <a:buFontTx/>
              <a:buChar char="•"/>
            </a:pPr>
            <a:endParaRPr kumimoji="0" lang="pl-PL" altLang="pl-PL" sz="1500" dirty="0" smtClean="0">
              <a:sym typeface="Arial" pitchFamily="34" charset="0"/>
            </a:endParaRPr>
          </a:p>
          <a:p>
            <a:pPr marL="92075" indent="0">
              <a:buFont typeface="Arial" pitchFamily="34" charset="0"/>
              <a:buNone/>
            </a:pPr>
            <a:endParaRPr kumimoji="0" lang="pl-PL" altLang="pl-PL" sz="1500" dirty="0" smtClean="0">
              <a:sym typeface="Arial" pitchFamily="34" charset="0"/>
            </a:endParaRPr>
          </a:p>
          <a:p>
            <a:pPr marL="92075" indent="0">
              <a:buFont typeface="Arial" pitchFamily="34" charset="0"/>
              <a:buNone/>
            </a:pPr>
            <a:endParaRPr kumimoji="0" lang="pl-PL" altLang="pl-PL" sz="1500" dirty="0" smtClean="0">
              <a:sym typeface="Arial" pitchFamily="34" charset="0"/>
            </a:endParaRPr>
          </a:p>
          <a:p>
            <a:pPr marL="92075" indent="0">
              <a:buFontTx/>
              <a:buChar char="•"/>
            </a:pPr>
            <a:endParaRPr kumimoji="0" lang="pl-PL" altLang="pl-PL" sz="1500" dirty="0" smtClean="0">
              <a:sym typeface="Arial" pitchFamily="34" charset="0"/>
            </a:endParaRPr>
          </a:p>
          <a:p>
            <a:pPr marL="92075" indent="0">
              <a:buFont typeface="Arial" pitchFamily="34" charset="0"/>
              <a:buNone/>
            </a:pPr>
            <a:r>
              <a:rPr kumimoji="0" lang="pl-PL" altLang="pl-PL" sz="1500" dirty="0" smtClean="0">
                <a:sym typeface="Arial" pitchFamily="34" charset="0"/>
              </a:rPr>
              <a:t/>
            </a:r>
            <a:br>
              <a:rPr kumimoji="0" lang="pl-PL" altLang="pl-PL" sz="1500" dirty="0" smtClean="0">
                <a:sym typeface="Arial" pitchFamily="34" charset="0"/>
              </a:rPr>
            </a:br>
            <a:r>
              <a:rPr kumimoji="0" lang="pl-PL" altLang="pl-PL" sz="1500" dirty="0" smtClean="0">
                <a:sym typeface="Arial" pitchFamily="34" charset="0"/>
              </a:rPr>
              <a:t/>
            </a:r>
            <a:br>
              <a:rPr kumimoji="0" lang="pl-PL" altLang="pl-PL" sz="1500" dirty="0" smtClean="0">
                <a:sym typeface="Arial" pitchFamily="34" charset="0"/>
              </a:rPr>
            </a:br>
            <a:endParaRPr kumimoji="0" lang="pl-PL" altLang="pl-PL" sz="1500" dirty="0" smtClean="0">
              <a:sym typeface="Arial" pitchFamily="34" charset="0"/>
            </a:endParaRPr>
          </a:p>
        </p:txBody>
      </p:sp>
      <p:grpSp>
        <p:nvGrpSpPr>
          <p:cNvPr id="27651" name="Grupa 7"/>
          <p:cNvGrpSpPr>
            <a:grpSpLocks/>
          </p:cNvGrpSpPr>
          <p:nvPr/>
        </p:nvGrpSpPr>
        <p:grpSpPr bwMode="auto">
          <a:xfrm>
            <a:off x="107950" y="1773238"/>
            <a:ext cx="1223963" cy="3816350"/>
            <a:chOff x="539556" y="1124744"/>
            <a:chExt cx="771638" cy="2124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6" y="1124744"/>
              <a:ext cx="771638" cy="2124000"/>
            </a:xfrm>
            <a:prstGeom prst="rect">
              <a:avLst/>
            </a:prstGeom>
            <a:noFill/>
            <a:ln>
              <a:noFill/>
            </a:ln>
            <a:effectLst>
              <a:outerShdw blurRad="63500" sy="23000" kx="-1199993" algn="bl" rotWithShape="0">
                <a:srgbClr val="000000">
                  <a:alpha val="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ole tekstowe 6"/>
            <p:cNvSpPr txBox="1"/>
            <p:nvPr/>
          </p:nvSpPr>
          <p:spPr>
            <a:xfrm>
              <a:off x="756231" y="1236533"/>
              <a:ext cx="297804" cy="1764432"/>
            </a:xfrm>
            <a:prstGeom prst="rect">
              <a:avLst/>
            </a:prstGeom>
            <a:noFill/>
          </p:spPr>
          <p:txBody>
            <a:bodyPr vert="wordArt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spc="300" dirty="0">
                  <a:solidFill>
                    <a:schemeClr val="bg1"/>
                  </a:solidFill>
                  <a:latin typeface="Myriad Pro" pitchFamily="34" charset="0"/>
                  <a:cs typeface="+mn-cs"/>
                </a:rPr>
                <a:t>NEGATIVE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ytuł 1"/>
          <p:cNvSpPr>
            <a:spLocks noGrp="1"/>
          </p:cNvSpPr>
          <p:nvPr>
            <p:ph type="title"/>
          </p:nvPr>
        </p:nvSpPr>
        <p:spPr bwMode="auto">
          <a:xfrm>
            <a:off x="107950" y="327025"/>
            <a:ext cx="7488238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Sale of flats in the I - III quarter of 2013</a:t>
            </a:r>
          </a:p>
        </p:txBody>
      </p:sp>
      <p:sp>
        <p:nvSpPr>
          <p:cNvPr id="29698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323850" y="5084763"/>
            <a:ext cx="8496300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dirty="0" err="1" smtClean="0">
                <a:sym typeface="Arial" pitchFamily="34" charset="0"/>
              </a:rPr>
              <a:t>Only</a:t>
            </a:r>
            <a:r>
              <a:rPr kumimoji="0" lang="pl-PL" altLang="pl-PL" dirty="0" smtClean="0">
                <a:sym typeface="Arial" pitchFamily="34" charset="0"/>
              </a:rPr>
              <a:t> in the third </a:t>
            </a:r>
            <a:r>
              <a:rPr kumimoji="0" lang="pl-PL" altLang="pl-PL" dirty="0" err="1" smtClean="0">
                <a:sym typeface="Arial" pitchFamily="34" charset="0"/>
              </a:rPr>
              <a:t>quarter</a:t>
            </a:r>
            <a:r>
              <a:rPr kumimoji="0" lang="pl-PL" altLang="pl-PL" dirty="0" smtClean="0">
                <a:sym typeface="Arial" pitchFamily="34" charset="0"/>
              </a:rPr>
              <a:t>, the Company sold </a:t>
            </a:r>
            <a:r>
              <a:rPr kumimoji="0" lang="pl-PL" altLang="pl-PL" b="1" dirty="0" smtClean="0">
                <a:sym typeface="Arial" pitchFamily="34" charset="0"/>
              </a:rPr>
              <a:t>275</a:t>
            </a:r>
            <a:r>
              <a:rPr kumimoji="0" lang="pl-PL" altLang="pl-PL" dirty="0" smtClean="0">
                <a:sym typeface="Arial" pitchFamily="34" charset="0"/>
              </a:rPr>
              <a:t> </a:t>
            </a:r>
            <a:r>
              <a:rPr kumimoji="0" lang="pl-PL" altLang="pl-PL" dirty="0" err="1" smtClean="0">
                <a:sym typeface="Arial" pitchFamily="34" charset="0"/>
              </a:rPr>
              <a:t>premises</a:t>
            </a:r>
            <a:r>
              <a:rPr kumimoji="0" lang="pl-PL" altLang="pl-PL" dirty="0" smtClean="0">
                <a:sym typeface="Arial" pitchFamily="34" charset="0"/>
              </a:rPr>
              <a:t>. </a:t>
            </a:r>
          </a:p>
          <a:p>
            <a:r>
              <a:rPr kumimoji="0" lang="pl-PL" altLang="pl-PL" dirty="0" smtClean="0">
                <a:sym typeface="Arial" pitchFamily="34" charset="0"/>
              </a:rPr>
              <a:t>J.W. Construction Holding S.A. </a:t>
            </a:r>
            <a:r>
              <a:rPr kumimoji="0" lang="pl-PL" altLang="pl-PL" dirty="0" err="1" smtClean="0">
                <a:sym typeface="Arial" pitchFamily="34" charset="0"/>
              </a:rPr>
              <a:t>within</a:t>
            </a:r>
            <a:r>
              <a:rPr kumimoji="0" lang="pl-PL" altLang="pl-PL" dirty="0" smtClean="0">
                <a:sym typeface="Arial" pitchFamily="34" charset="0"/>
              </a:rPr>
              <a:t> </a:t>
            </a:r>
            <a:r>
              <a:rPr kumimoji="0" lang="pl-PL" altLang="pl-PL" dirty="0" err="1" smtClean="0">
                <a:sym typeface="Arial" pitchFamily="34" charset="0"/>
              </a:rPr>
              <a:t>three</a:t>
            </a:r>
            <a:r>
              <a:rPr kumimoji="0" lang="pl-PL" altLang="pl-PL" dirty="0" smtClean="0">
                <a:sym typeface="Arial" pitchFamily="34" charset="0"/>
              </a:rPr>
              <a:t> </a:t>
            </a:r>
            <a:r>
              <a:rPr kumimoji="0" lang="pl-PL" altLang="pl-PL" dirty="0" err="1" smtClean="0">
                <a:sym typeface="Arial" pitchFamily="34" charset="0"/>
              </a:rPr>
              <a:t>quarters</a:t>
            </a:r>
            <a:r>
              <a:rPr kumimoji="0" lang="pl-PL" altLang="pl-PL" dirty="0" smtClean="0">
                <a:sym typeface="Arial" pitchFamily="34" charset="0"/>
              </a:rPr>
              <a:t> of 2013 sold </a:t>
            </a:r>
            <a:r>
              <a:rPr kumimoji="0" lang="pl-PL" altLang="pl-PL" b="1" dirty="0" smtClean="0">
                <a:sym typeface="Arial" pitchFamily="34" charset="0"/>
              </a:rPr>
              <a:t>669 </a:t>
            </a:r>
            <a:r>
              <a:rPr kumimoji="0" lang="pl-PL" altLang="pl-PL" b="1" dirty="0" err="1" smtClean="0">
                <a:sym typeface="Arial" pitchFamily="34" charset="0"/>
              </a:rPr>
              <a:t>premises</a:t>
            </a:r>
            <a:r>
              <a:rPr kumimoji="0" lang="pl-PL" altLang="pl-PL" dirty="0" smtClean="0">
                <a:sym typeface="Arial" pitchFamily="34" charset="0"/>
              </a:rPr>
              <a:t>, </a:t>
            </a:r>
            <a:r>
              <a:rPr kumimoji="0" lang="pl-PL" altLang="pl-PL" dirty="0" err="1" smtClean="0">
                <a:sym typeface="Arial" pitchFamily="34" charset="0"/>
              </a:rPr>
              <a:t>what</a:t>
            </a:r>
            <a:r>
              <a:rPr kumimoji="0" lang="pl-PL" altLang="pl-PL" dirty="0" smtClean="0">
                <a:sym typeface="Arial" pitchFamily="34" charset="0"/>
              </a:rPr>
              <a:t> </a:t>
            </a:r>
            <a:r>
              <a:rPr kumimoji="0" lang="pl-PL" altLang="pl-PL" dirty="0" err="1" smtClean="0">
                <a:sym typeface="Arial" pitchFamily="34" charset="0"/>
              </a:rPr>
              <a:t>is</a:t>
            </a:r>
            <a:r>
              <a:rPr kumimoji="0" lang="pl-PL" altLang="pl-PL" dirty="0" smtClean="0">
                <a:sym typeface="Arial" pitchFamily="34" charset="0"/>
              </a:rPr>
              <a:t> </a:t>
            </a:r>
            <a:r>
              <a:rPr kumimoji="0" lang="pl-PL" altLang="pl-PL" b="1" dirty="0" smtClean="0">
                <a:sym typeface="Arial" pitchFamily="34" charset="0"/>
              </a:rPr>
              <a:t>22 proc. </a:t>
            </a:r>
            <a:r>
              <a:rPr kumimoji="0" lang="pl-PL" altLang="pl-PL" dirty="0" err="1" smtClean="0">
                <a:sym typeface="Arial" pitchFamily="34" charset="0"/>
              </a:rPr>
              <a:t>more</a:t>
            </a:r>
            <a:r>
              <a:rPr kumimoji="0" lang="pl-PL" altLang="pl-PL" dirty="0" smtClean="0">
                <a:sym typeface="Arial" pitchFamily="34" charset="0"/>
              </a:rPr>
              <a:t> </a:t>
            </a:r>
            <a:r>
              <a:rPr kumimoji="0" lang="pl-PL" altLang="pl-PL" dirty="0" err="1" smtClean="0">
                <a:sym typeface="Arial" pitchFamily="34" charset="0"/>
              </a:rPr>
              <a:t>than</a:t>
            </a:r>
            <a:r>
              <a:rPr kumimoji="0" lang="pl-PL" altLang="pl-PL" dirty="0" smtClean="0">
                <a:sym typeface="Arial" pitchFamily="34" charset="0"/>
              </a:rPr>
              <a:t> in the same period of the </a:t>
            </a:r>
            <a:r>
              <a:rPr kumimoji="0" lang="pl-PL" altLang="pl-PL" dirty="0" err="1" smtClean="0">
                <a:sym typeface="Arial" pitchFamily="34" charset="0"/>
              </a:rPr>
              <a:t>previous</a:t>
            </a:r>
            <a:r>
              <a:rPr kumimoji="0" lang="pl-PL" altLang="pl-PL" dirty="0" smtClean="0">
                <a:sym typeface="Arial" pitchFamily="34" charset="0"/>
              </a:rPr>
              <a:t> </a:t>
            </a:r>
            <a:r>
              <a:rPr kumimoji="0" lang="pl-PL" altLang="pl-PL" dirty="0" err="1" smtClean="0">
                <a:sym typeface="Arial" pitchFamily="34" charset="0"/>
              </a:rPr>
              <a:t>year</a:t>
            </a:r>
            <a:r>
              <a:rPr kumimoji="0" lang="pl-PL" altLang="pl-PL" dirty="0" smtClean="0">
                <a:sym typeface="Arial" pitchFamily="34" charset="0"/>
              </a:rPr>
              <a:t>.</a:t>
            </a:r>
          </a:p>
          <a:p>
            <a:pPr>
              <a:buFont typeface="Arial" pitchFamily="34" charset="0"/>
              <a:buNone/>
            </a:pPr>
            <a:endParaRPr kumimoji="0" lang="pl-PL" altLang="pl-PL" dirty="0" smtClean="0">
              <a:sym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kumimoji="0" lang="pl-PL" altLang="pl-PL" sz="1100" dirty="0" smtClean="0">
                <a:sym typeface="Arial" pitchFamily="34" charset="0"/>
              </a:rPr>
              <a:t>* Data </a:t>
            </a:r>
            <a:r>
              <a:rPr kumimoji="0" lang="pl-PL" altLang="pl-PL" sz="1100" dirty="0" err="1" smtClean="0">
                <a:sym typeface="Arial" pitchFamily="34" charset="0"/>
              </a:rPr>
              <a:t>concerning</a:t>
            </a:r>
            <a:r>
              <a:rPr kumimoji="0" lang="pl-PL" altLang="pl-PL" sz="1100" dirty="0" smtClean="0">
                <a:sym typeface="Arial" pitchFamily="34" charset="0"/>
              </a:rPr>
              <a:t> sale </a:t>
            </a:r>
            <a:r>
              <a:rPr kumimoji="0" lang="pl-PL" altLang="pl-PL" sz="1100" dirty="0" err="1" smtClean="0">
                <a:sym typeface="Arial" pitchFamily="34" charset="0"/>
              </a:rPr>
              <a:t>include</a:t>
            </a:r>
            <a:r>
              <a:rPr kumimoji="0" lang="pl-PL" altLang="pl-PL" sz="1100" dirty="0" smtClean="0">
                <a:sym typeface="Arial" pitchFamily="34" charset="0"/>
              </a:rPr>
              <a:t> the </a:t>
            </a:r>
            <a:r>
              <a:rPr kumimoji="0" lang="pl-PL" altLang="pl-PL" sz="1100" dirty="0" err="1" smtClean="0">
                <a:sym typeface="Arial" pitchFamily="34" charset="0"/>
              </a:rPr>
              <a:t>sales</a:t>
            </a:r>
            <a:r>
              <a:rPr kumimoji="0" lang="pl-PL" altLang="pl-PL" sz="1100" dirty="0" smtClean="0">
                <a:sym typeface="Arial" pitchFamily="34" charset="0"/>
              </a:rPr>
              <a:t> of „</a:t>
            </a:r>
            <a:r>
              <a:rPr kumimoji="0" lang="pl-PL" altLang="pl-PL" sz="1100" dirty="0" err="1" smtClean="0">
                <a:sym typeface="Arial" pitchFamily="34" charset="0"/>
              </a:rPr>
              <a:t>Oxygen</a:t>
            </a:r>
            <a:r>
              <a:rPr kumimoji="0" lang="ja-JP" altLang="pl-PL" sz="1100" dirty="0" smtClean="0">
                <a:ea typeface="MS PGothic" pitchFamily="34" charset="-128"/>
                <a:sym typeface="Arial" pitchFamily="34" charset="0"/>
              </a:rPr>
              <a:t>”</a:t>
            </a:r>
            <a:r>
              <a:rPr kumimoji="0" lang="pl-PL" altLang="ja-JP" sz="1100" dirty="0" smtClean="0">
                <a:sym typeface="Arial" pitchFamily="34" charset="0"/>
              </a:rPr>
              <a:t> investment (36 </a:t>
            </a:r>
            <a:r>
              <a:rPr kumimoji="0" lang="pl-PL" altLang="ja-JP" sz="1100" dirty="0" err="1" smtClean="0">
                <a:sym typeface="Arial" pitchFamily="34" charset="0"/>
              </a:rPr>
              <a:t>premises</a:t>
            </a:r>
            <a:r>
              <a:rPr kumimoji="0" lang="pl-PL" altLang="ja-JP" sz="1100" dirty="0" smtClean="0">
                <a:sym typeface="Arial" pitchFamily="34" charset="0"/>
              </a:rPr>
              <a:t> in Q I-III 2012, 90 </a:t>
            </a:r>
            <a:r>
              <a:rPr kumimoji="0" lang="pl-PL" altLang="ja-JP" sz="1100" dirty="0" err="1" smtClean="0">
                <a:sym typeface="Arial" pitchFamily="34" charset="0"/>
              </a:rPr>
              <a:t>premises</a:t>
            </a:r>
            <a:r>
              <a:rPr kumimoji="0" lang="pl-PL" altLang="ja-JP" sz="1100" dirty="0" smtClean="0">
                <a:sym typeface="Arial" pitchFamily="34" charset="0"/>
              </a:rPr>
              <a:t> in Q I-III 2013)</a:t>
            </a:r>
          </a:p>
          <a:p>
            <a:pPr>
              <a:buFont typeface="Arial" pitchFamily="34" charset="0"/>
              <a:buNone/>
            </a:pPr>
            <a:endParaRPr kumimoji="0" lang="pl-PL" altLang="pl-PL" sz="1100" dirty="0" smtClean="0">
              <a:sym typeface="Arial" pitchFamily="34" charset="0"/>
            </a:endParaRPr>
          </a:p>
          <a:p>
            <a:endParaRPr kumimoji="0" lang="pl-PL" altLang="pl-PL" sz="1100" dirty="0" smtClean="0">
              <a:sym typeface="Arial" pitchFamily="34" charset="0"/>
            </a:endParaRPr>
          </a:p>
        </p:txBody>
      </p:sp>
      <p:graphicFrame>
        <p:nvGraphicFramePr>
          <p:cNvPr id="2" name="Object 140"/>
          <p:cNvGraphicFramePr>
            <a:graphicFrameLocks noGrp="1"/>
          </p:cNvGraphicFramePr>
          <p:nvPr>
            <p:ph idx="10"/>
          </p:nvPr>
        </p:nvGraphicFramePr>
        <p:xfrm>
          <a:off x="450850" y="977900"/>
          <a:ext cx="8147050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title"/>
          </p:nvPr>
        </p:nvSpPr>
        <p:spPr bwMode="auto">
          <a:xfrm>
            <a:off x="107950" y="327025"/>
            <a:ext cx="7993063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Chosen consolidated financial data for Q3 of 2013</a:t>
            </a:r>
          </a:p>
        </p:txBody>
      </p:sp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323850" y="4941888"/>
            <a:ext cx="8229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Increase of profit on sale in the third quarter of 2013 by 38% in comparison to analogous</a:t>
            </a:r>
            <a:br>
              <a:rPr kumimoji="0" lang="pl-PL" altLang="pl-PL" smtClean="0">
                <a:sym typeface="Arial" pitchFamily="34" charset="0"/>
              </a:rPr>
            </a:br>
            <a:r>
              <a:rPr kumimoji="0" lang="pl-PL" altLang="pl-PL" smtClean="0">
                <a:sym typeface="Arial" pitchFamily="34" charset="0"/>
              </a:rPr>
              <a:t> period in previous year.</a:t>
            </a:r>
          </a:p>
          <a:p>
            <a:pPr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r>
              <a:rPr kumimoji="0" lang="pl-PL" altLang="pl-PL" smtClean="0">
                <a:sym typeface="Arial" pitchFamily="34" charset="0"/>
              </a:rPr>
              <a:t>Net profit in the third quarter of 2013 was PLN 2.3 mln.</a:t>
            </a:r>
          </a:p>
        </p:txBody>
      </p:sp>
      <p:graphicFrame>
        <p:nvGraphicFramePr>
          <p:cNvPr id="32809" name="Group 41"/>
          <p:cNvGraphicFramePr>
            <a:graphicFrameLocks noGrp="1"/>
          </p:cNvGraphicFramePr>
          <p:nvPr>
            <p:ph idx="10"/>
          </p:nvPr>
        </p:nvGraphicFramePr>
        <p:xfrm>
          <a:off x="457200" y="1268413"/>
          <a:ext cx="7786688" cy="3416300"/>
        </p:xfrm>
        <a:graphic>
          <a:graphicData uri="http://schemas.openxmlformats.org/drawingml/2006/table">
            <a:tbl>
              <a:tblPr/>
              <a:tblGrid>
                <a:gridCol w="3106738"/>
                <a:gridCol w="1584325"/>
                <a:gridCol w="1584325"/>
                <a:gridCol w="151130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Chosen financial 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The third quarter of 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The third quarter of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Quarter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to quarter 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Profit on sale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56.0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77.1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38%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Gross profit on sale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7.7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18.6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142%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Gross margin on sale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14%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24%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10p.p.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Proft on operating activities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1.4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11.6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729%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Net profit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- PLN 6.0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2.3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 bwMode="auto">
          <a:xfrm>
            <a:off x="107950" y="327025"/>
            <a:ext cx="7993063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Chosen consolidated financial data </a:t>
            </a:r>
            <a:br>
              <a:rPr kumimoji="0" lang="pl-PL" altLang="pl-PL" smtClean="0">
                <a:sym typeface="Arial" pitchFamily="34" charset="0"/>
              </a:rPr>
            </a:br>
            <a:r>
              <a:rPr kumimoji="0" lang="pl-PL" altLang="pl-PL" smtClean="0">
                <a:sym typeface="Arial" pitchFamily="34" charset="0"/>
              </a:rPr>
              <a:t>in growing after three quarters of 2013</a:t>
            </a:r>
          </a:p>
        </p:txBody>
      </p:sp>
      <p:sp>
        <p:nvSpPr>
          <p:cNvPr id="33794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323850" y="4941888"/>
            <a:ext cx="8229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pl-PL" altLang="pl-PL" smtClean="0">
                <a:sym typeface="Arial" pitchFamily="34" charset="0"/>
              </a:rPr>
              <a:t>Increase of profit on sale in growing after the third quarter of 2013 by 22% in comparison to analogous period in previous year.</a:t>
            </a:r>
          </a:p>
          <a:p>
            <a:pPr>
              <a:buFont typeface="Arial" pitchFamily="34" charset="0"/>
              <a:buNone/>
            </a:pPr>
            <a:endParaRPr kumimoji="0" lang="pl-PL" altLang="pl-PL" smtClean="0">
              <a:sym typeface="Arial" pitchFamily="34" charset="0"/>
            </a:endParaRPr>
          </a:p>
          <a:p>
            <a:r>
              <a:rPr kumimoji="0" lang="pl-PL" altLang="pl-PL" smtClean="0">
                <a:sym typeface="Arial" pitchFamily="34" charset="0"/>
              </a:rPr>
              <a:t>Increase of net profit in growing after the third quarter of 2013 by 196% in comparison to analogous period in previous year.</a:t>
            </a:r>
          </a:p>
        </p:txBody>
      </p:sp>
      <p:graphicFrame>
        <p:nvGraphicFramePr>
          <p:cNvPr id="34857" name="Group 41"/>
          <p:cNvGraphicFramePr>
            <a:graphicFrameLocks noGrp="1"/>
          </p:cNvGraphicFramePr>
          <p:nvPr>
            <p:ph idx="10"/>
          </p:nvPr>
        </p:nvGraphicFramePr>
        <p:xfrm>
          <a:off x="457200" y="1268413"/>
          <a:ext cx="7786688" cy="3416300"/>
        </p:xfrm>
        <a:graphic>
          <a:graphicData uri="http://schemas.openxmlformats.org/drawingml/2006/table">
            <a:tbl>
              <a:tblPr/>
              <a:tblGrid>
                <a:gridCol w="3106738"/>
                <a:gridCol w="1584325"/>
                <a:gridCol w="1584325"/>
                <a:gridCol w="151130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Chosen financial 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In growing for the third quarter of 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In growing for the third quarter of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Period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to period 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Profit on sale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211.4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258.4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22%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Gross profit on sale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51.3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57.3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12%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Gross margin on sale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24%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22%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-2 p.p.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Proft on operating activities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41.5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35.9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-13%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D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Net profit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2.5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PLN 7.4 mln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3884"/>
                          </a:solidFill>
                          <a:effectLst/>
                          <a:latin typeface="Myriad Pro" pitchFamily="34" charset="0"/>
                          <a:cs typeface="Arial" pitchFamily="34" charset="0"/>
                          <a:sym typeface="Arial" pitchFamily="34" charset="0"/>
                        </a:rPr>
                        <a:t>196%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Red &amp; Blue">
      <a:dk1>
        <a:srgbClr val="183884"/>
      </a:dk1>
      <a:lt1>
        <a:srgbClr val="FFFFFF"/>
      </a:lt1>
      <a:dk2>
        <a:srgbClr val="183884"/>
      </a:dk2>
      <a:lt2>
        <a:srgbClr val="FFFFFF"/>
      </a:lt2>
      <a:accent1>
        <a:srgbClr val="183884"/>
      </a:accent1>
      <a:accent2>
        <a:srgbClr val="D00700"/>
      </a:accent2>
      <a:accent3>
        <a:srgbClr val="7192E5"/>
      </a:accent3>
      <a:accent4>
        <a:srgbClr val="FF534F"/>
      </a:accent4>
      <a:accent5>
        <a:srgbClr val="7F7F7F"/>
      </a:accent5>
      <a:accent6>
        <a:srgbClr val="BFBFBF"/>
      </a:accent6>
      <a:hlink>
        <a:srgbClr val="5DB3CB"/>
      </a:hlink>
      <a:folHlink>
        <a:srgbClr val="CC00D1"/>
      </a:folHlink>
    </a:clrScheme>
    <a:fontScheme name="Pakiet 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2095</Words>
  <Application>Microsoft Office PowerPoint</Application>
  <PresentationFormat>Pokaz na ekranie (4:3)</PresentationFormat>
  <Paragraphs>502</Paragraphs>
  <Slides>24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Myriad Pro</vt:lpstr>
      <vt:lpstr>Calibri</vt:lpstr>
      <vt:lpstr>MS PGothic</vt:lpstr>
      <vt:lpstr>Motyw pakietu Office</vt:lpstr>
      <vt:lpstr>PRESENTATION OF RESULTS FOR THE THIRD QUARTER OF 2013          </vt:lpstr>
      <vt:lpstr>Table of contents  </vt:lpstr>
      <vt:lpstr>The most important events in the third quarter of 2013</vt:lpstr>
      <vt:lpstr>The most important events in the third quarter of 2013</vt:lpstr>
      <vt:lpstr>Factors that affect the Company activity </vt:lpstr>
      <vt:lpstr>Factors that affect the Company activity </vt:lpstr>
      <vt:lpstr>Sale of flats in the I - III quarter of 2013</vt:lpstr>
      <vt:lpstr>Chosen consolidated financial data for Q3 of 2013</vt:lpstr>
      <vt:lpstr>Chosen consolidated financial data  in growing after three quarters of 2013</vt:lpstr>
      <vt:lpstr>Margin in gross from the sale vs gross profit on sale </vt:lpstr>
      <vt:lpstr>Realization of gross profit from the sales in the III quarter of 2013</vt:lpstr>
      <vt:lpstr>Overheads vs employment</vt:lpstr>
      <vt:lpstr>Premises (in pieces) in the offer to be recognized  in the result in further quarters</vt:lpstr>
      <vt:lpstr>Investments realized in III quarter of 2013</vt:lpstr>
      <vt:lpstr>Investments planned to be run as at 30 September 2013</vt:lpstr>
      <vt:lpstr>Investments planned to be run</vt:lpstr>
      <vt:lpstr>The most important marketing events in the third quarter of 2013</vt:lpstr>
      <vt:lpstr>Marketing and sale policy in the third quarter of 2013</vt:lpstr>
      <vt:lpstr>Designs planned to be run at the turn of 2013 and 2014: Warszawa, Berensona street</vt:lpstr>
      <vt:lpstr>Designs planned to be run at the turn of 2013 and 2014: Łódź, Tymienieckiego street III</vt:lpstr>
      <vt:lpstr>Designs planned to be run at the turn of 2013 and 2014: Gdynia, Spokojna street, stage I</vt:lpstr>
      <vt:lpstr>Designs planned to be run at the turn of 2013 and 2014:  Bliska Wola, Stage II</vt:lpstr>
      <vt:lpstr>Designs planned to be run at the turn of 2013 and 2014:  Nowe Tysiąclecie, Stage I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Ewelina Trzpioła</dc:creator>
  <cp:lastModifiedBy>T.Furtak</cp:lastModifiedBy>
  <cp:revision>578</cp:revision>
  <cp:lastPrinted>2013-11-13T09:45:54Z</cp:lastPrinted>
  <dcterms:created xsi:type="dcterms:W3CDTF">2013-05-08T13:56:02Z</dcterms:created>
  <dcterms:modified xsi:type="dcterms:W3CDTF">2013-12-12T14:27:49Z</dcterms:modified>
</cp:coreProperties>
</file>